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7.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9.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0.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1.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3.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99" r:id="rId3"/>
    <p:sldMasterId id="2147483723" r:id="rId4"/>
    <p:sldMasterId id="2147483741" r:id="rId5"/>
    <p:sldMasterId id="2147483770" r:id="rId6"/>
    <p:sldMasterId id="2147483793" r:id="rId7"/>
    <p:sldMasterId id="2147483801" r:id="rId8"/>
    <p:sldMasterId id="2147483812" r:id="rId9"/>
    <p:sldMasterId id="2147483824" r:id="rId10"/>
    <p:sldMasterId id="2147483847" r:id="rId11"/>
    <p:sldMasterId id="2147483858" r:id="rId12"/>
    <p:sldMasterId id="2147483883" r:id="rId13"/>
    <p:sldMasterId id="2147483917" r:id="rId14"/>
  </p:sldMasterIdLst>
  <p:notesMasterIdLst>
    <p:notesMasterId r:id="rId70"/>
  </p:notesMasterIdLst>
  <p:sldIdLst>
    <p:sldId id="256" r:id="rId15"/>
    <p:sldId id="257" r:id="rId16"/>
    <p:sldId id="366" r:id="rId17"/>
    <p:sldId id="265" r:id="rId18"/>
    <p:sldId id="342" r:id="rId19"/>
    <p:sldId id="338" r:id="rId20"/>
    <p:sldId id="339" r:id="rId21"/>
    <p:sldId id="350" r:id="rId22"/>
    <p:sldId id="351" r:id="rId23"/>
    <p:sldId id="352" r:id="rId24"/>
    <p:sldId id="353" r:id="rId25"/>
    <p:sldId id="349" r:id="rId26"/>
    <p:sldId id="340" r:id="rId27"/>
    <p:sldId id="345" r:id="rId28"/>
    <p:sldId id="369" r:id="rId29"/>
    <p:sldId id="368" r:id="rId30"/>
    <p:sldId id="341" r:id="rId31"/>
    <p:sldId id="344" r:id="rId32"/>
    <p:sldId id="367" r:id="rId33"/>
    <p:sldId id="381" r:id="rId34"/>
    <p:sldId id="382" r:id="rId35"/>
    <p:sldId id="343" r:id="rId36"/>
    <p:sldId id="398" r:id="rId37"/>
    <p:sldId id="370" r:id="rId38"/>
    <p:sldId id="379" r:id="rId39"/>
    <p:sldId id="380" r:id="rId40"/>
    <p:sldId id="371" r:id="rId41"/>
    <p:sldId id="373" r:id="rId42"/>
    <p:sldId id="374" r:id="rId43"/>
    <p:sldId id="375" r:id="rId44"/>
    <p:sldId id="376" r:id="rId45"/>
    <p:sldId id="377" r:id="rId46"/>
    <p:sldId id="399" r:id="rId47"/>
    <p:sldId id="400" r:id="rId48"/>
    <p:sldId id="401" r:id="rId49"/>
    <p:sldId id="402" r:id="rId50"/>
    <p:sldId id="403" r:id="rId51"/>
    <p:sldId id="404" r:id="rId52"/>
    <p:sldId id="405" r:id="rId53"/>
    <p:sldId id="406" r:id="rId54"/>
    <p:sldId id="413" r:id="rId55"/>
    <p:sldId id="412" r:id="rId56"/>
    <p:sldId id="415" r:id="rId57"/>
    <p:sldId id="414" r:id="rId58"/>
    <p:sldId id="425" r:id="rId59"/>
    <p:sldId id="426" r:id="rId60"/>
    <p:sldId id="416" r:id="rId61"/>
    <p:sldId id="417" r:id="rId62"/>
    <p:sldId id="418" r:id="rId63"/>
    <p:sldId id="419" r:id="rId64"/>
    <p:sldId id="421" r:id="rId65"/>
    <p:sldId id="422" r:id="rId66"/>
    <p:sldId id="423" r:id="rId67"/>
    <p:sldId id="424" r:id="rId68"/>
    <p:sldId id="420" r:id="rId6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12" autoAdjust="0"/>
    <p:restoredTop sz="94620" autoAdjust="0"/>
  </p:normalViewPr>
  <p:slideViewPr>
    <p:cSldViewPr snapToGrid="0">
      <p:cViewPr varScale="1">
        <p:scale>
          <a:sx n="92" d="100"/>
          <a:sy n="92" d="100"/>
        </p:scale>
        <p:origin x="85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slide" Target="slides/slide49.xml"/><Relationship Id="rId68" Type="http://schemas.openxmlformats.org/officeDocument/2006/relationships/slide" Target="slides/slide54.xml"/><Relationship Id="rId7" Type="http://schemas.openxmlformats.org/officeDocument/2006/relationships/slideMaster" Target="slideMasters/slideMaster7.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61" Type="http://schemas.openxmlformats.org/officeDocument/2006/relationships/slide" Target="slides/slide47.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743C9-C918-4766-9B73-683F23DECBC9}" type="datetimeFigureOut">
              <a:rPr lang="ru-RU" smtClean="0"/>
              <a:t>01.11.2016</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36CDDE-B510-49A0-B80B-2156EDE8560B}" type="slidenum">
              <a:rPr lang="ru-RU" smtClean="0"/>
              <a:t>‹#›</a:t>
            </a:fld>
            <a:endParaRPr lang="ru-RU"/>
          </a:p>
        </p:txBody>
      </p:sp>
    </p:spTree>
    <p:extLst>
      <p:ext uri="{BB962C8B-B14F-4D97-AF65-F5344CB8AC3E}">
        <p14:creationId xmlns:p14="http://schemas.microsoft.com/office/powerpoint/2010/main" val="746897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are enterprises (mostly</a:t>
            </a:r>
            <a:r>
              <a:rPr lang="en-US" baseline="0" dirty="0"/>
              <a:t> .com) agencies, Microsoft. A lot of traction on CMS and WP. </a:t>
            </a:r>
          </a:p>
          <a:p>
            <a:r>
              <a:rPr lang="en-US" baseline="0" dirty="0"/>
              <a:t>Car companies do digital marketing campaigns, MSFT does blogs. </a:t>
            </a:r>
          </a:p>
          <a:p>
            <a:r>
              <a:rPr lang="en-US" baseline="0" dirty="0"/>
              <a:t>MSIT looking at using Hybrid Connections for business apps. Good traction with Nordstrom on e-commerce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D581EC0-6C77-47EF-A5F1-48F7DF3073C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91226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6" name="Date Placeholder 15"/>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453B4A1-23F0-4EA8-922A-C21006FB5AB3}"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11/1/2016</a:t>
            </a:fld>
            <a:endParaRPr kumimoji="0" lang="en-US" sz="1800" b="0" i="0" u="none" strike="noStrike" kern="0" cap="none" spc="0" normalizeH="0" baseline="0" noProof="0" dirty="0">
              <a:ln>
                <a:noFill/>
              </a:ln>
              <a:solidFill>
                <a:prstClr val="black"/>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15154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prstClr val="black"/>
              </a:solidFill>
              <a:effectLst/>
              <a:uLnTx/>
              <a:uFillTx/>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6" name="Date Placeholder 15"/>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453B4A1-23F0-4EA8-922A-C21006FB5AB3}"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11/1/2016</a:t>
            </a:fld>
            <a:endParaRPr kumimoji="0" lang="en-US" sz="1800" b="0" i="0" u="none" strike="noStrike" kern="0" cap="none" spc="0" normalizeH="0" baseline="0" noProof="0" dirty="0">
              <a:ln>
                <a:noFill/>
              </a:ln>
              <a:solidFill>
                <a:prstClr val="black"/>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09133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6" name="Date Placeholder 15"/>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453B4A1-23F0-4EA8-922A-C21006FB5AB3}"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11/1/2016</a:t>
            </a:fld>
            <a:endParaRPr kumimoji="0" lang="en-US" sz="1800" b="0" i="0" u="none" strike="noStrike" kern="0" cap="none" spc="0" normalizeH="0" baseline="0" noProof="0" dirty="0">
              <a:ln>
                <a:noFill/>
              </a:ln>
              <a:solidFill>
                <a:prstClr val="black"/>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40182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Master" Target="../slideMasters/slideMaster6.xml"/><Relationship Id="rId4" Type="http://schemas.openxmlformats.org/officeDocument/2006/relationships/image" Target="../media/image78.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9.jpg"/><Relationship Id="rId1" Type="http://schemas.openxmlformats.org/officeDocument/2006/relationships/slideMaster" Target="../slideMasters/slideMaster6.xml"/><Relationship Id="rId4" Type="http://schemas.openxmlformats.org/officeDocument/2006/relationships/image" Target="../media/image77.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0.jpg"/><Relationship Id="rId1" Type="http://schemas.openxmlformats.org/officeDocument/2006/relationships/slideMaster" Target="../slideMasters/slideMaster6.xml"/><Relationship Id="rId4" Type="http://schemas.openxmlformats.org/officeDocument/2006/relationships/image" Target="../media/image77.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41.png"/><Relationship Id="rId3" Type="http://schemas.openxmlformats.org/officeDocument/2006/relationships/image" Target="../media/image5.png"/><Relationship Id="rId21" Type="http://schemas.openxmlformats.org/officeDocument/2006/relationships/image" Target="../media/image23.png"/><Relationship Id="rId34" Type="http://schemas.openxmlformats.org/officeDocument/2006/relationships/image" Target="../media/image36.png"/><Relationship Id="rId42" Type="http://schemas.openxmlformats.org/officeDocument/2006/relationships/image" Target="../media/image44.png"/><Relationship Id="rId47" Type="http://schemas.openxmlformats.org/officeDocument/2006/relationships/image" Target="../media/image49.png"/><Relationship Id="rId50" Type="http://schemas.openxmlformats.org/officeDocument/2006/relationships/image" Target="../media/image52.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png"/><Relationship Id="rId46" Type="http://schemas.openxmlformats.org/officeDocument/2006/relationships/image" Target="../media/image48.pn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41" Type="http://schemas.openxmlformats.org/officeDocument/2006/relationships/image" Target="../media/image43.png"/><Relationship Id="rId1" Type="http://schemas.openxmlformats.org/officeDocument/2006/relationships/slideMaster" Target="../slideMasters/slideMaster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png"/><Relationship Id="rId40" Type="http://schemas.openxmlformats.org/officeDocument/2006/relationships/image" Target="../media/image42.png"/><Relationship Id="rId45" Type="http://schemas.openxmlformats.org/officeDocument/2006/relationships/image" Target="../media/image47.png"/><Relationship Id="rId53" Type="http://schemas.openxmlformats.org/officeDocument/2006/relationships/image" Target="../media/image55.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49" Type="http://schemas.openxmlformats.org/officeDocument/2006/relationships/image" Target="../media/image51.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4" Type="http://schemas.openxmlformats.org/officeDocument/2006/relationships/image" Target="../media/image46.png"/><Relationship Id="rId52" Type="http://schemas.openxmlformats.org/officeDocument/2006/relationships/image" Target="../media/image54.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 Id="rId43" Type="http://schemas.openxmlformats.org/officeDocument/2006/relationships/image" Target="../media/image45.png"/><Relationship Id="rId48" Type="http://schemas.openxmlformats.org/officeDocument/2006/relationships/image" Target="../media/image50.png"/><Relationship Id="rId8" Type="http://schemas.openxmlformats.org/officeDocument/2006/relationships/image" Target="../media/image10.png"/><Relationship Id="rId51" Type="http://schemas.openxmlformats.org/officeDocument/2006/relationships/image" Target="../media/image5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86.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2.xml"/><Relationship Id="rId4" Type="http://schemas.openxmlformats.org/officeDocument/2006/relationships/tags" Target="../tags/tag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Master" Target="../slideMasters/slideMaster12.xml"/><Relationship Id="rId4" Type="http://schemas.openxmlformats.org/officeDocument/2006/relationships/image" Target="../media/image89.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92.jpg"/><Relationship Id="rId1" Type="http://schemas.openxmlformats.org/officeDocument/2006/relationships/slideMaster" Target="../slideMasters/slideMaster13.xml"/><Relationship Id="rId4" Type="http://schemas.openxmlformats.org/officeDocument/2006/relationships/image" Target="../media/image93.pn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4.jpg"/><Relationship Id="rId1" Type="http://schemas.openxmlformats.org/officeDocument/2006/relationships/slideMaster" Target="../slideMasters/slideMaster13.xml"/><Relationship Id="rId4" Type="http://schemas.openxmlformats.org/officeDocument/2006/relationships/image" Target="../media/image61.pn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93.png"/><Relationship Id="rId1" Type="http://schemas.openxmlformats.org/officeDocument/2006/relationships/slideMaster" Target="../slideMasters/slideMaster13.xml"/><Relationship Id="rId5" Type="http://schemas.openxmlformats.org/officeDocument/2006/relationships/image" Target="../media/image97.jpg"/><Relationship Id="rId4" Type="http://schemas.openxmlformats.org/officeDocument/2006/relationships/image" Target="../media/image96.jp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93.png"/><Relationship Id="rId1" Type="http://schemas.openxmlformats.org/officeDocument/2006/relationships/slideMaster" Target="../slideMasters/slideMaster13.xml"/><Relationship Id="rId4" Type="http://schemas.openxmlformats.org/officeDocument/2006/relationships/image" Target="../media/image98.jp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g"/><Relationship Id="rId1" Type="http://schemas.openxmlformats.org/officeDocument/2006/relationships/slideMaster" Target="../slideMasters/slideMaster14.xml"/><Relationship Id="rId6" Type="http://schemas.microsoft.com/office/2007/relationships/hdphoto" Target="../media/hdphoto3.wdp"/><Relationship Id="rId5" Type="http://schemas.openxmlformats.org/officeDocument/2006/relationships/image" Target="../media/image105.png"/><Relationship Id="rId4" Type="http://schemas.microsoft.com/office/2007/relationships/hdphoto" Target="../media/hdphoto2.wdp"/></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g"/><Relationship Id="rId1" Type="http://schemas.openxmlformats.org/officeDocument/2006/relationships/slideMaster" Target="../slideMasters/slideMaster14.xml"/><Relationship Id="rId4" Type="http://schemas.openxmlformats.org/officeDocument/2006/relationships/image" Target="../media/image10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2.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Master" Target="../slideMasters/slideMaster5.xml"/><Relationship Id="rId5" Type="http://schemas.openxmlformats.org/officeDocument/2006/relationships/image" Target="../media/image72.png"/><Relationship Id="rId4" Type="http://schemas.microsoft.com/office/2007/relationships/hdphoto" Target="../media/hdphoto1.wdp"/></Relationships>
</file>

<file path=ppt/slideLayouts/_rels/slideLayout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p:cNvSpPr>
            <a:spLocks noGrp="1"/>
          </p:cNvSpPr>
          <p:nvPr>
            <p:ph type="dt" sz="half" idx="10"/>
          </p:nvPr>
        </p:nvSpPr>
        <p:spPr/>
        <p:txBody>
          <a:bodyPr/>
          <a:lstStyle/>
          <a:p>
            <a:fld id="{FABC6278-CF98-4FA0-B683-E87350CF8B7C}" type="datetimeFigureOut">
              <a:rPr lang="ru-RU" smtClean="0"/>
              <a:t>01.11.2016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3204726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FABC6278-CF98-4FA0-B683-E87350CF8B7C}" type="datetimeFigureOut">
              <a:rPr lang="ru-RU" smtClean="0"/>
              <a:t>01.11.2016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331314957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2990704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265024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11256117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71917384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40114650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78904963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6639411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86518830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9157676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8456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FABC6278-CF98-4FA0-B683-E87350CF8B7C}" type="datetimeFigureOut">
              <a:rPr lang="ru-RU" smtClean="0"/>
              <a:t>01.11.2016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58364179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7019405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24771745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189642396"/>
      </p:ext>
    </p:extLst>
  </p:cSld>
  <p:clrMapOvr>
    <a:overrideClrMapping bg1="lt1" tx1="dk1" bg2="lt2" tx2="dk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9896012"/>
      </p:ext>
    </p:extLst>
  </p:cSld>
  <p:clrMapOvr>
    <a:overrideClrMapping bg1="dk1" tx1="lt1" bg2="dk2" tx2="lt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defTabSz="914367">
              <a:defRPr/>
            </a:pPr>
            <a:r>
              <a:rPr lang="en-US" sz="1765"/>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defTabSz="914367"/>
            <a:fld id="{675909FA-3F91-0646-A6A8-60C236B90508}" type="slidenum">
              <a:rPr lang="en-US" sz="1765" smtClean="0"/>
              <a:pPr defTabSz="914367"/>
              <a:t>‹#›</a:t>
            </a:fld>
            <a:endParaRPr lang="en-US" sz="1765"/>
          </a:p>
        </p:txBody>
      </p:sp>
    </p:spTree>
    <p:extLst>
      <p:ext uri="{BB962C8B-B14F-4D97-AF65-F5344CB8AC3E}">
        <p14:creationId xmlns:p14="http://schemas.microsoft.com/office/powerpoint/2010/main" val="1832342055"/>
      </p:ext>
    </p:extLst>
  </p:cSld>
  <p:clrMapOvr>
    <a:overrideClrMapping bg1="lt1" tx1="dk1" bg2="lt2" tx2="dk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22765506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4 for internal audiences">
    <p:spTree>
      <p:nvGrpSpPr>
        <p:cNvPr id="1" name=""/>
        <p:cNvGrpSpPr/>
        <p:nvPr/>
      </p:nvGrpSpPr>
      <p:grpSpPr>
        <a:xfrm>
          <a:off x="0" y="0"/>
          <a:ext cx="0" cy="0"/>
          <a:chOff x="0" y="0"/>
          <a:chExt cx="0" cy="0"/>
        </a:xfrm>
      </p:grpSpPr>
      <p:pic>
        <p:nvPicPr>
          <p:cNvPr id="10" name="Picture Placeholder 9"/>
          <p:cNvPicPr>
            <a:picLocks noChangeAspect="1"/>
          </p:cNvPicPr>
          <p:nvPr userDrawn="1"/>
        </p:nvPicPr>
        <p:blipFill rotWithShape="1">
          <a:blip r:embed="rId2">
            <a:extLst>
              <a:ext uri="{28A0092B-C50C-407E-A947-70E740481C1C}">
                <a14:useLocalDpi xmlns:a14="http://schemas.microsoft.com/office/drawing/2010/main" val="0"/>
              </a:ext>
            </a:extLst>
          </a:blip>
          <a:srcRect t="8412" r="12956" b="18029"/>
          <a:stretch/>
        </p:blipFill>
        <p:spPr>
          <a:xfrm>
            <a:off x="0" y="0"/>
            <a:ext cx="12192000" cy="6858000"/>
          </a:xfrm>
          <a:prstGeom prst="rect">
            <a:avLst/>
          </a:prstGeom>
          <a:noFill/>
          <a:ln>
            <a:noFill/>
          </a:ln>
        </p:spPr>
      </p:pic>
      <p:sp>
        <p:nvSpPr>
          <p:cNvPr id="20" name="Rectangle 19"/>
          <p:cNvSpPr/>
          <p:nvPr userDrawn="1"/>
        </p:nvSpPr>
        <p:spPr bwMode="gray">
          <a:xfrm>
            <a:off x="269239" y="2084172"/>
            <a:ext cx="7171399" cy="3586208"/>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3"/>
            <a:ext cx="7172955" cy="1793104"/>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sp>
        <p:nvSpPr>
          <p:cNvPr id="8" name="Rectangle 7"/>
          <p:cNvSpPr/>
          <p:nvPr userDrawn="1"/>
        </p:nvSpPr>
        <p:spPr bwMode="gray">
          <a:xfrm>
            <a:off x="267682" y="289512"/>
            <a:ext cx="1792850"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685716" fontAlgn="base">
              <a:spcBef>
                <a:spcPct val="0"/>
              </a:spcBef>
              <a:spcAft>
                <a:spcPct val="0"/>
              </a:spcAft>
            </a:pPr>
            <a:endParaRPr lang="en-US" sz="1470" dirty="0">
              <a:gradFill>
                <a:gsLst>
                  <a:gs pos="0">
                    <a:srgbClr val="FFFFFF"/>
                  </a:gs>
                  <a:gs pos="100000">
                    <a:srgbClr val="FFFFFF"/>
                  </a:gs>
                </a:gsLst>
                <a:lin ang="5400000" scaled="0"/>
              </a:gradFill>
            </a:endParaRPr>
          </a:p>
        </p:txBody>
      </p:sp>
      <p:pic>
        <p:nvPicPr>
          <p:cNvPr id="11" name="Picture 10" descr="I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6032" y="365781"/>
            <a:ext cx="537102" cy="820283"/>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71" y="6077682"/>
            <a:ext cx="1522404" cy="326167"/>
          </a:xfrm>
          <a:prstGeom prst="rect">
            <a:avLst/>
          </a:prstGeom>
        </p:spPr>
      </p:pic>
    </p:spTree>
    <p:extLst>
      <p:ext uri="{BB962C8B-B14F-4D97-AF65-F5344CB8AC3E}">
        <p14:creationId xmlns:p14="http://schemas.microsoft.com/office/powerpoint/2010/main" val="85858854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8 for internal audiences">
    <p:spTree>
      <p:nvGrpSpPr>
        <p:cNvPr id="1" name=""/>
        <p:cNvGrpSpPr/>
        <p:nvPr/>
      </p:nvGrpSpPr>
      <p:grpSpPr>
        <a:xfrm>
          <a:off x="0" y="0"/>
          <a:ext cx="0" cy="0"/>
          <a:chOff x="0" y="0"/>
          <a:chExt cx="0" cy="0"/>
        </a:xfrm>
      </p:grpSpPr>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t="13363" b="2344"/>
          <a:stretch/>
        </p:blipFill>
        <p:spPr bwMode="auto">
          <a:xfrm>
            <a:off x="0" y="0"/>
            <a:ext cx="12222911" cy="68580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userDrawn="1"/>
        </p:nvSpPr>
        <p:spPr bwMode="gray">
          <a:xfrm>
            <a:off x="269239" y="2084173"/>
            <a:ext cx="6274974" cy="1793104"/>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2"/>
            <a:ext cx="6276530" cy="268965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4"/>
            <a:ext cx="1522404" cy="326167"/>
          </a:xfrm>
          <a:prstGeom prst="rect">
            <a:avLst/>
          </a:prstGeom>
        </p:spPr>
      </p:pic>
      <p:sp>
        <p:nvSpPr>
          <p:cNvPr id="11" name="Rectangle 10"/>
          <p:cNvSpPr/>
          <p:nvPr userDrawn="1"/>
        </p:nvSpPr>
        <p:spPr bwMode="gray">
          <a:xfrm>
            <a:off x="267682" y="289512"/>
            <a:ext cx="1792850"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685716" fontAlgn="base">
              <a:spcBef>
                <a:spcPct val="0"/>
              </a:spcBef>
              <a:spcAft>
                <a:spcPct val="0"/>
              </a:spcAft>
            </a:pPr>
            <a:endParaRPr lang="en-US" sz="1470" dirty="0">
              <a:gradFill>
                <a:gsLst>
                  <a:gs pos="0">
                    <a:srgbClr val="FFFFFF"/>
                  </a:gs>
                  <a:gs pos="100000">
                    <a:srgbClr val="FFFFFF"/>
                  </a:gs>
                </a:gsLst>
                <a:lin ang="5400000" scaled="0"/>
              </a:gradFill>
            </a:endParaRPr>
          </a:p>
        </p:txBody>
      </p:sp>
      <p:pic>
        <p:nvPicPr>
          <p:cNvPr id="12" name="Picture 11" descr="I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6032" y="365781"/>
            <a:ext cx="537102" cy="820283"/>
          </a:xfrm>
          <a:prstGeom prst="rect">
            <a:avLst/>
          </a:prstGeom>
        </p:spPr>
      </p:pic>
      <p:sp>
        <p:nvSpPr>
          <p:cNvPr id="10" name="Text Placeholder 2"/>
          <p:cNvSpPr>
            <a:spLocks noGrp="1"/>
          </p:cNvSpPr>
          <p:nvPr>
            <p:ph type="body" sz="quarter" idx="14" hasCustomPrompt="1"/>
          </p:nvPr>
        </p:nvSpPr>
        <p:spPr bwMode="ltGray">
          <a:xfrm>
            <a:off x="269239" y="3877276"/>
            <a:ext cx="6274974" cy="1793104"/>
          </a:xfrm>
          <a:solidFill>
            <a:schemeClr val="accent3">
              <a:alpha val="85000"/>
            </a:schemeClr>
          </a:solidFill>
        </p:spPr>
        <p:txBody>
          <a:bodyPr tIns="109728" bIns="109728">
            <a:noAutofit/>
          </a:bodyPr>
          <a:lstStyle>
            <a:lvl1pPr marL="0" indent="0">
              <a:spcBef>
                <a:spcPts val="0"/>
              </a:spcBef>
              <a:buNone/>
              <a:defRPr sz="3137">
                <a:gradFill>
                  <a:gsLst>
                    <a:gs pos="1250">
                      <a:schemeClr val="bg1"/>
                    </a:gs>
                    <a:gs pos="99000">
                      <a:schemeClr val="bg1"/>
                    </a:gs>
                  </a:gsLst>
                  <a:lin ang="5400000" scaled="0"/>
                </a:gradFill>
              </a:defRPr>
            </a:lvl1pPr>
          </a:lstStyle>
          <a:p>
            <a:pPr lvl="0"/>
            <a:r>
              <a:rPr lang="en-US" dirty="0"/>
              <a:t>Speaker Name</a:t>
            </a:r>
          </a:p>
        </p:txBody>
      </p:sp>
    </p:spTree>
    <p:extLst>
      <p:ext uri="{BB962C8B-B14F-4D97-AF65-F5344CB8AC3E}">
        <p14:creationId xmlns:p14="http://schemas.microsoft.com/office/powerpoint/2010/main" val="6351775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Slide 8 for internal audiences">
    <p:spTree>
      <p:nvGrpSpPr>
        <p:cNvPr id="1" name=""/>
        <p:cNvGrpSpPr/>
        <p:nvPr/>
      </p:nvGrpSpPr>
      <p:grpSpPr>
        <a:xfrm>
          <a:off x="0" y="0"/>
          <a:ext cx="0" cy="0"/>
          <a:chOff x="0" y="0"/>
          <a:chExt cx="0" cy="0"/>
        </a:xfrm>
      </p:grpSpPr>
      <p:pic>
        <p:nvPicPr>
          <p:cNvPr id="10" name="Picture Placeholder 3"/>
          <p:cNvPicPr>
            <a:picLocks noChangeAspect="1"/>
          </p:cNvPicPr>
          <p:nvPr userDrawn="1"/>
        </p:nvPicPr>
        <p:blipFill rotWithShape="1">
          <a:blip r:embed="rId2">
            <a:extLst>
              <a:ext uri="{28A0092B-C50C-407E-A947-70E740481C1C}">
                <a14:useLocalDpi xmlns:a14="http://schemas.microsoft.com/office/drawing/2010/main" val="0"/>
              </a:ext>
            </a:extLst>
          </a:blip>
          <a:srcRect t="25887" r="42941" b="25887"/>
          <a:stretch/>
        </p:blipFill>
        <p:spPr bwMode="auto">
          <a:xfrm>
            <a:off x="0" y="0"/>
            <a:ext cx="12192000" cy="68580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userDrawn="1"/>
        </p:nvSpPr>
        <p:spPr bwMode="gray">
          <a:xfrm>
            <a:off x="269239" y="2084173"/>
            <a:ext cx="6274974" cy="1793104"/>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2"/>
            <a:ext cx="6276530" cy="268965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4"/>
            <a:ext cx="1522404" cy="326167"/>
          </a:xfrm>
          <a:prstGeom prst="rect">
            <a:avLst/>
          </a:prstGeom>
        </p:spPr>
      </p:pic>
      <p:sp>
        <p:nvSpPr>
          <p:cNvPr id="11" name="Rectangle 10"/>
          <p:cNvSpPr/>
          <p:nvPr userDrawn="1"/>
        </p:nvSpPr>
        <p:spPr bwMode="ltGray">
          <a:xfrm>
            <a:off x="267682" y="289512"/>
            <a:ext cx="1792850"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685716" fontAlgn="base">
              <a:spcBef>
                <a:spcPct val="0"/>
              </a:spcBef>
              <a:spcAft>
                <a:spcPct val="0"/>
              </a:spcAft>
            </a:pPr>
            <a:endParaRPr lang="en-US" sz="1470" dirty="0">
              <a:gradFill>
                <a:gsLst>
                  <a:gs pos="0">
                    <a:srgbClr val="FFFFFF"/>
                  </a:gs>
                  <a:gs pos="100000">
                    <a:srgbClr val="FFFFFF"/>
                  </a:gs>
                </a:gsLst>
                <a:lin ang="5400000" scaled="0"/>
              </a:gradFill>
            </a:endParaRPr>
          </a:p>
        </p:txBody>
      </p:sp>
      <p:pic>
        <p:nvPicPr>
          <p:cNvPr id="12" name="Picture 11" descr="I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6032" y="365781"/>
            <a:ext cx="537102" cy="820283"/>
          </a:xfrm>
          <a:prstGeom prst="rect">
            <a:avLst/>
          </a:prstGeom>
        </p:spPr>
      </p:pic>
      <p:sp>
        <p:nvSpPr>
          <p:cNvPr id="14" name="Text Placeholder 2"/>
          <p:cNvSpPr>
            <a:spLocks noGrp="1"/>
          </p:cNvSpPr>
          <p:nvPr>
            <p:ph type="body" sz="quarter" idx="14" hasCustomPrompt="1"/>
          </p:nvPr>
        </p:nvSpPr>
        <p:spPr bwMode="ltGray">
          <a:xfrm>
            <a:off x="269239" y="3877276"/>
            <a:ext cx="6274974" cy="1793104"/>
          </a:xfrm>
          <a:solidFill>
            <a:schemeClr val="accent3">
              <a:alpha val="85000"/>
            </a:schemeClr>
          </a:solidFill>
        </p:spPr>
        <p:txBody>
          <a:bodyPr tIns="109728" bIns="109728">
            <a:noAutofit/>
          </a:bodyPr>
          <a:lstStyle>
            <a:lvl1pPr marL="0" indent="0">
              <a:spcBef>
                <a:spcPts val="0"/>
              </a:spcBef>
              <a:buNone/>
              <a:defRPr sz="3137">
                <a:gradFill>
                  <a:gsLst>
                    <a:gs pos="1250">
                      <a:schemeClr val="bg1"/>
                    </a:gs>
                    <a:gs pos="99000">
                      <a:schemeClr val="bg1"/>
                    </a:gs>
                  </a:gsLst>
                  <a:lin ang="5400000" scaled="0"/>
                </a:gradFill>
              </a:defRPr>
            </a:lvl1pPr>
          </a:lstStyle>
          <a:p>
            <a:pPr lvl="0"/>
            <a:r>
              <a:rPr lang="en-US" dirty="0"/>
              <a:t>Speaker Name</a:t>
            </a:r>
          </a:p>
        </p:txBody>
      </p:sp>
    </p:spTree>
    <p:extLst>
      <p:ext uri="{BB962C8B-B14F-4D97-AF65-F5344CB8AC3E}">
        <p14:creationId xmlns:p14="http://schemas.microsoft.com/office/powerpoint/2010/main" val="131592466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2939569"/>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zureCon Title Slide">
    <p:spTree>
      <p:nvGrpSpPr>
        <p:cNvPr id="1" name=""/>
        <p:cNvGrpSpPr/>
        <p:nvPr/>
      </p:nvGrpSpPr>
      <p:grpSpPr>
        <a:xfrm>
          <a:off x="0" y="0"/>
          <a:ext cx="0" cy="0"/>
          <a:chOff x="0" y="0"/>
          <a:chExt cx="0" cy="0"/>
        </a:xfrm>
      </p:grpSpPr>
      <p:pic>
        <p:nvPicPr>
          <p:cNvPr id="7"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7"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48213" y="470411"/>
            <a:ext cx="1613876" cy="345766"/>
          </a:xfrm>
          <a:prstGeom prst="rect">
            <a:avLst/>
          </a:prstGeom>
        </p:spPr>
      </p:pic>
      <p:sp>
        <p:nvSpPr>
          <p:cNvPr id="2" name="TextBox 1"/>
          <p:cNvSpPr txBox="1"/>
          <p:nvPr/>
        </p:nvSpPr>
        <p:spPr>
          <a:xfrm>
            <a:off x="10263456" y="291068"/>
            <a:ext cx="1659306" cy="615609"/>
          </a:xfrm>
          <a:prstGeom prst="rect">
            <a:avLst/>
          </a:prstGeom>
          <a:noFill/>
        </p:spPr>
        <p:txBody>
          <a:bodyPr wrap="none" lIns="179285" tIns="143428" rIns="179285" bIns="143428" rtlCol="0">
            <a:spAutoFit/>
          </a:bodyPr>
          <a:lstStyle/>
          <a:p>
            <a:pPr>
              <a:lnSpc>
                <a:spcPct val="90000"/>
              </a:lnSpc>
              <a:spcAft>
                <a:spcPts val="588"/>
              </a:spcAft>
            </a:pPr>
            <a:r>
              <a:rPr lang="en-US" sz="2353" dirty="0" err="1">
                <a:gradFill>
                  <a:gsLst>
                    <a:gs pos="2917">
                      <a:schemeClr val="tx1"/>
                    </a:gs>
                    <a:gs pos="30000">
                      <a:schemeClr val="tx1"/>
                    </a:gs>
                  </a:gsLst>
                  <a:lin ang="5400000" scaled="0"/>
                </a:gradFill>
              </a:rPr>
              <a:t>AzureCon</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647107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02237608"/>
      </p:ext>
    </p:extLst>
  </p:cSld>
  <p:clrMapOvr>
    <a:overrideClrMapping bg1="dk1" tx1="lt1" bg2="dk2" tx2="lt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53950540"/>
      </p:ext>
    </p:extLst>
  </p:cSld>
  <p:clrMapOvr>
    <a:overrideClrMapping bg1="dk1" tx1="lt1" bg2="dk2" tx2="lt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345418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21931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918707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969990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487853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404844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969183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66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p:nvGrpSpPr>
        <p:grpSpPr>
          <a:xfrm>
            <a:off x="-233159" y="0"/>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1405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BLOB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Express</a:t>
                  </a:r>
                </a:p>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VPN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76"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p:nvGrpSpPr>
              <p:grpSpPr>
                <a:xfrm>
                  <a:off x="10757536" y="1170330"/>
                  <a:ext cx="1249535" cy="2996155"/>
                  <a:chOff x="10729741" y="1170330"/>
                  <a:chExt cx="1249535" cy="2996155"/>
                </a:xfrm>
              </p:grpSpPr>
              <p:grpSp>
                <p:nvGrpSpPr>
                  <p:cNvPr id="7" name="Group 6"/>
                  <p:cNvGrpSpPr/>
                  <p:nvPr/>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1271845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356423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94463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80291"/>
      </p:ext>
    </p:extLst>
  </p:cSld>
  <p:clrMapOvr>
    <a:overrideClrMapping bg1="dk1" tx1="lt1" bg2="dk2" tx2="lt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999409"/>
      </p:ext>
    </p:extLst>
  </p:cSld>
  <p:clrMapOvr>
    <a:overrideClrMapping bg1="dk1" tx1="lt1" bg2="dk2" tx2="lt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3683910"/>
      </p:ext>
    </p:extLst>
  </p:cSld>
  <p:clrMapOvr>
    <a:overrideClrMapping bg1="dk1" tx1="lt1" bg2="dk2" tx2="lt2" accent1="accent1" accent2="accent2" accent3="accent3" accent4="accent4" accent5="accent5" accent6="accent6" hlink="hlink" folHlink="folHlink"/>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227494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7781522"/>
      </p:ext>
    </p:extLst>
  </p:cSld>
  <p:clrMapOvr>
    <a:overrideClrMapping bg1="dk1" tx1="lt1" bg2="dk2" tx2="lt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pPr defTabSz="914192"/>
              <a:t>‹#›</a:t>
            </a:fld>
            <a:endParaRPr lang="en-US"/>
          </a:p>
        </p:txBody>
      </p:sp>
    </p:spTree>
    <p:extLst>
      <p:ext uri="{BB962C8B-B14F-4D97-AF65-F5344CB8AC3E}">
        <p14:creationId xmlns:p14="http://schemas.microsoft.com/office/powerpoint/2010/main" val="4194772111"/>
      </p:ext>
    </p:extLst>
  </p:cSld>
  <p:clrMapOvr>
    <a:overrideClrMapping bg1="lt1" tx1="dk1" bg2="lt2" tx2="dk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167849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1955720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7500">
                      <a:schemeClr val="bg1"/>
                    </a:gs>
                    <a:gs pos="43000">
                      <a:schemeClr val="bg1"/>
                    </a:gs>
                  </a:gsLst>
                  <a:lin ang="5400000" scaled="0"/>
                </a:gradFill>
              </a:defRPr>
            </a:lvl1pPr>
            <a:lvl2pPr marL="672290" indent="-280121">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410" indent="22409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p>
        </p:txBody>
      </p:sp>
      <p:sp>
        <p:nvSpPr>
          <p:cNvPr id="8" name="Freeform 99"/>
          <p:cNvSpPr>
            <a:spLocks noChangeAspect="1"/>
          </p:cNvSpPr>
          <p:nvPr/>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eaLnBrk="1" fontAlgn="auto" hangingPunct="1">
              <a:spcBef>
                <a:spcPts val="0"/>
              </a:spcBef>
              <a:spcAft>
                <a:spcPts val="0"/>
              </a:spcAft>
              <a:defRPr/>
            </a:pPr>
            <a:endParaRPr lang="en-US" sz="1323" dirty="0">
              <a:solidFill>
                <a:srgbClr val="000000"/>
              </a:solidFill>
              <a:latin typeface="+mn-lt"/>
              <a:ea typeface="+mn-ea"/>
            </a:endParaRPr>
          </a:p>
        </p:txBody>
      </p:sp>
      <p:grpSp>
        <p:nvGrpSpPr>
          <p:cNvPr id="9" name="Group 8"/>
          <p:cNvGrpSpPr>
            <a:grpSpLocks/>
          </p:cNvGrpSpPr>
          <p:nvPr/>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37470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399289"/>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52880302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72187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21123607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028742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1988920"/>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269239" y="286381"/>
            <a:ext cx="11151917" cy="927940"/>
          </a:xfrm>
        </p:spPr>
        <p:txBody>
          <a:bodyPr>
            <a:spAutoFit/>
          </a:bodyPr>
          <a:lstStyle/>
          <a:p>
            <a:r>
              <a:rPr lang="en-US" dirty="0"/>
              <a:t>Click to edit master title style</a:t>
            </a:r>
          </a:p>
        </p:txBody>
      </p:sp>
    </p:spTree>
    <p:extLst>
      <p:ext uri="{BB962C8B-B14F-4D97-AF65-F5344CB8AC3E}">
        <p14:creationId xmlns:p14="http://schemas.microsoft.com/office/powerpoint/2010/main" val="213629263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6"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8"/>
            <a:ext cx="8964187" cy="1792326"/>
          </a:xfrm>
          <a:noFill/>
        </p:spPr>
        <p:txBody>
          <a:bodyPr lIns="182880" tIns="146304" rIns="182880" bIns="146304">
            <a:noAutofit/>
          </a:bodyPr>
          <a:lstStyle>
            <a:lvl1pPr marL="0" indent="0">
              <a:spcBef>
                <a:spcPts val="0"/>
              </a:spcBef>
              <a:buNone/>
              <a:defRPr sz="353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02931948"/>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35021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9" name="Title 1"/>
          <p:cNvSpPr>
            <a:spLocks noGrp="1"/>
          </p:cNvSpPr>
          <p:nvPr>
            <p:ph type="title"/>
          </p:nvPr>
        </p:nvSpPr>
        <p:spPr>
          <a:xfrm>
            <a:off x="0" y="0"/>
            <a:ext cx="12192000" cy="1219200"/>
          </a:xfrm>
          <a:prstGeom prst="rect">
            <a:avLst/>
          </a:prstGeom>
          <a:solidFill>
            <a:srgbClr val="0A5BBA">
              <a:alpha val="89804"/>
            </a:srgbClr>
          </a:solidFill>
        </p:spPr>
        <p:txBody>
          <a:bodyPr lIns="182880" tIns="91440" rIns="91440" bIns="91440" anchor="ctr">
            <a:normAutofit/>
          </a:bodyPr>
          <a:lstStyle>
            <a:lvl1pPr>
              <a:defRPr sz="3200" baseline="0">
                <a:solidFill>
                  <a:schemeClr val="bg1"/>
                </a:solidFill>
                <a:latin typeface="+mn-lt"/>
              </a:defRPr>
            </a:lvl1pPr>
          </a:lstStyle>
          <a:p>
            <a:pPr lvl="0"/>
            <a:endParaRPr lang="en-US" dirty="0"/>
          </a:p>
        </p:txBody>
      </p:sp>
      <p:sp>
        <p:nvSpPr>
          <p:cNvPr id="5" name="Content Placeholder 2"/>
          <p:cNvSpPr>
            <a:spLocks noGrp="1"/>
          </p:cNvSpPr>
          <p:nvPr>
            <p:ph idx="1"/>
          </p:nvPr>
        </p:nvSpPr>
        <p:spPr>
          <a:xfrm>
            <a:off x="609602" y="1219200"/>
            <a:ext cx="10972800" cy="4876800"/>
          </a:xfrm>
          <a:noFill/>
        </p:spPr>
        <p:txBody>
          <a:bodyPr lIns="182880" tIns="91440" rIns="91440" bIns="91440">
            <a:normAutofit/>
          </a:bodyPr>
          <a:lstStyle>
            <a:lvl1pPr marL="304815" indent="-304815">
              <a:lnSpc>
                <a:spcPct val="100000"/>
              </a:lnSpc>
              <a:buFont typeface="Arial" pitchFamily="34" charset="0"/>
              <a:buChar char="•"/>
              <a:defRPr/>
            </a:lvl1pPr>
            <a:lvl2pPr marL="609629" indent="-300580">
              <a:lnSpc>
                <a:spcPct val="100000"/>
              </a:lnSpc>
              <a:buFont typeface="Arial" pitchFamily="34" charset="0"/>
              <a:buChar char="•"/>
              <a:defRPr/>
            </a:lvl2pPr>
            <a:lvl3pPr marL="914444" indent="-304815">
              <a:lnSpc>
                <a:spcPct val="100000"/>
              </a:lnSpc>
              <a:buFont typeface="Arial" pitchFamily="34" charset="0"/>
              <a:buChar char="•"/>
              <a:defRPr/>
            </a:lvl3pPr>
            <a:lvl4pPr marL="1219260" indent="-304815">
              <a:lnSpc>
                <a:spcPct val="100000"/>
              </a:lnSpc>
              <a:buFont typeface="Arial" pitchFamily="34" charset="0"/>
              <a:buChar char="•"/>
              <a:defRPr/>
            </a:lvl4pPr>
            <a:lvl5pPr marL="1524074" indent="-304815">
              <a:lnSpc>
                <a:spcPct val="100000"/>
              </a:lnSpc>
              <a:buFont typeface="Arial" pitchFamily="34" charset="0"/>
              <a:buChar char="•"/>
              <a:defRPr/>
            </a:lvl5pPr>
            <a:lvl6pPr>
              <a:lnSpc>
                <a:spcPct val="100000"/>
              </a:lnSpc>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1294399525"/>
      </p:ext>
    </p:extLst>
  </p:cSld>
  <p:clrMapOvr>
    <a:masterClrMapping/>
  </p:clrMapOvr>
  <p:hf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03" indent="0">
              <a:buNone/>
              <a:defRPr/>
            </a:lvl3pPr>
            <a:lvl4pPr marL="448203" indent="0">
              <a:buNone/>
              <a:defRPr/>
            </a:lvl4pPr>
            <a:lvl5pPr marL="67230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200745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2" cy="896552"/>
          </a:xfrm>
        </p:spPr>
        <p:txBody>
          <a:bodyPr wrap="square" lIns="182880" tIns="146304" rIns="182880" bIns="146304" anchor="ctr">
            <a:noAutofit/>
          </a:bodyPr>
          <a:lstStyle>
            <a:lvl1pPr marL="0" indent="0">
              <a:lnSpc>
                <a:spcPct val="95000"/>
              </a:lnSpc>
              <a:spcBef>
                <a:spcPts val="0"/>
              </a:spcBef>
              <a:spcAft>
                <a:spcPts val="1600"/>
              </a:spcAft>
              <a:buNone/>
              <a:defRPr lang="en-US" sz="353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61"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2"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2"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91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69234273"/>
      </p:ext>
    </p:extLst>
  </p:cSld>
  <p:clrMapOvr>
    <a:masterClrMapping/>
  </p:clrMapOvr>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p>
        </p:txBody>
      </p:sp>
      <p:sp>
        <p:nvSpPr>
          <p:cNvPr id="8" name="Freeform 99"/>
          <p:cNvSpPr>
            <a:spLocks noChangeAspect="1"/>
          </p:cNvSpPr>
          <p:nvPr/>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eaLnBrk="1" fontAlgn="auto" hangingPunct="1">
              <a:spcBef>
                <a:spcPts val="0"/>
              </a:spcBef>
              <a:spcAft>
                <a:spcPts val="0"/>
              </a:spcAft>
              <a:defRPr/>
            </a:pPr>
            <a:endParaRPr lang="en-US" sz="1323" dirty="0">
              <a:solidFill>
                <a:srgbClr val="000000"/>
              </a:solidFill>
              <a:latin typeface="+mn-lt"/>
              <a:ea typeface="+mn-ea"/>
            </a:endParaRPr>
          </a:p>
        </p:txBody>
      </p:sp>
      <p:grpSp>
        <p:nvGrpSpPr>
          <p:cNvPr id="9" name="Group 8"/>
          <p:cNvGrpSpPr>
            <a:grpSpLocks/>
          </p:cNvGrpSpPr>
          <p:nvPr/>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289861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6" y="2084173"/>
            <a:ext cx="9860672" cy="1793104"/>
          </a:xfrm>
        </p:spPr>
        <p:txBody>
          <a:bodyPr/>
          <a:lstStyle>
            <a:lvl1pPr>
              <a:defRPr sz="4706" baseline="0"/>
            </a:lvl1pPr>
          </a:lstStyle>
          <a:p>
            <a:r>
              <a:rPr lang="en-US"/>
              <a:t>Click to edit Master title style</a:t>
            </a:r>
            <a:endParaRPr lang="en-US" dirty="0"/>
          </a:p>
        </p:txBody>
      </p:sp>
    </p:spTree>
    <p:extLst>
      <p:ext uri="{BB962C8B-B14F-4D97-AF65-F5344CB8AC3E}">
        <p14:creationId xmlns:p14="http://schemas.microsoft.com/office/powerpoint/2010/main" val="405279508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1494682"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3"/>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238047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665" y="6192254"/>
            <a:ext cx="1810335" cy="665747"/>
          </a:xfrm>
          <a:prstGeom prst="rect">
            <a:avLst/>
          </a:prstGeom>
        </p:spPr>
      </p:pic>
    </p:spTree>
    <p:extLst>
      <p:ext uri="{BB962C8B-B14F-4D97-AF65-F5344CB8AC3E}">
        <p14:creationId xmlns:p14="http://schemas.microsoft.com/office/powerpoint/2010/main" val="20967508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1"/>
            <a:ext cx="2743200" cy="365125"/>
          </a:xfrm>
          <a:prstGeom prst="rect">
            <a:avLst/>
          </a:prstGeom>
        </p:spPr>
        <p:txBody>
          <a:bodyPr/>
          <a:lstStyle/>
          <a:p>
            <a:fld id="{4B6B6FD0-A4BE-4EF3-9909-60540253485C}" type="datetimeFigureOut">
              <a:rPr lang="en-US" smtClean="0"/>
              <a:t>11/1/2016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3E9936-EA09-4E3B-B6EA-4CAC5F1F3EBC}" type="slidenum">
              <a:rPr lang="en-US" smtClean="0"/>
              <a:t>‹#›</a:t>
            </a:fld>
            <a:endParaRPr lang="en-US"/>
          </a:p>
        </p:txBody>
      </p:sp>
    </p:spTree>
    <p:extLst>
      <p:ext uri="{BB962C8B-B14F-4D97-AF65-F5344CB8AC3E}">
        <p14:creationId xmlns:p14="http://schemas.microsoft.com/office/powerpoint/2010/main" val="120042336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1579780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337107455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251566554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47791348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71597929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64744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p>
        </p:txBody>
      </p:sp>
      <p:sp>
        <p:nvSpPr>
          <p:cNvPr id="8" name="Freeform 99"/>
          <p:cNvSpPr>
            <a:spLocks noChangeAspect="1"/>
          </p:cNvSpPr>
          <p:nvPr/>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eaLnBrk="1" fontAlgn="auto" hangingPunct="1">
              <a:spcBef>
                <a:spcPts val="0"/>
              </a:spcBef>
              <a:spcAft>
                <a:spcPts val="0"/>
              </a:spcAft>
              <a:defRPr/>
            </a:pPr>
            <a:endParaRPr lang="en-US" sz="1323" dirty="0">
              <a:solidFill>
                <a:srgbClr val="000000"/>
              </a:solidFill>
              <a:latin typeface="+mn-lt"/>
              <a:ea typeface="+mn-ea"/>
            </a:endParaRPr>
          </a:p>
        </p:txBody>
      </p:sp>
      <p:grpSp>
        <p:nvGrpSpPr>
          <p:cNvPr id="9" name="Group 8"/>
          <p:cNvGrpSpPr>
            <a:grpSpLocks/>
          </p:cNvGrpSpPr>
          <p:nvPr/>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sz="3137"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74647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53677565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101870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65428988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4164685470"/>
      </p:ext>
    </p:extLst>
  </p:cSld>
  <p:clrMapOvr>
    <a:overrideClrMapping bg1="dk1" tx1="lt1" bg2="dk2" tx2="lt2" accent1="accent1" accent2="accent2" accent3="accent3" accent4="accent4" accent5="accent5" accent6="accent6" hlink="hlink" folHlink="folHlink"/>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226689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1"/>
            <a:ext cx="12192000" cy="724246"/>
          </a:xfrm>
        </p:spPr>
        <p:txBody>
          <a:bodyPr/>
          <a:lstStyle>
            <a:lvl1pPr marL="0" indent="0">
              <a:buNone/>
              <a:defRPr/>
            </a:lvl1pPr>
          </a:lstStyle>
          <a:p>
            <a:endParaRPr lang="en-US" dirty="0"/>
          </a:p>
        </p:txBody>
      </p:sp>
      <p:sp>
        <p:nvSpPr>
          <p:cNvPr id="5" name="Title 4"/>
          <p:cNvSpPr>
            <a:spLocks noGrp="1"/>
          </p:cNvSpPr>
          <p:nvPr>
            <p:ph type="title"/>
          </p:nvPr>
        </p:nvSpPr>
        <p:spPr>
          <a:xfrm>
            <a:off x="268927" y="301607"/>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397277"/>
      </p:ext>
    </p:extLst>
  </p:cSld>
  <p:clrMapOvr>
    <a:masterClrMapping/>
  </p:clrMapOvr>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5">
          <p15:clr>
            <a:srgbClr val="C35E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 y="1"/>
            <a:ext cx="12192000" cy="724246"/>
          </a:xfrm>
        </p:spPr>
        <p:txBody>
          <a:bodyPr/>
          <a:lstStyle/>
          <a:p>
            <a:endParaRPr lang="en-US" dirty="0"/>
          </a:p>
        </p:txBody>
      </p:sp>
      <p:sp>
        <p:nvSpPr>
          <p:cNvPr id="2" name="Title 1"/>
          <p:cNvSpPr>
            <a:spLocks noGrp="1"/>
          </p:cNvSpPr>
          <p:nvPr>
            <p:ph type="title"/>
          </p:nvPr>
        </p:nvSpPr>
        <p:spPr>
          <a:xfrm>
            <a:off x="268929" y="1187620"/>
            <a:ext cx="4482436" cy="4482760"/>
          </a:xfrm>
        </p:spPr>
        <p:txBody>
          <a:bodyPr/>
          <a:lstStyle>
            <a:lvl1pPr>
              <a:defRPr sz="4706"/>
            </a:lvl1pPr>
          </a:lstStyle>
          <a:p>
            <a:r>
              <a:rPr lang="en-US" dirty="0"/>
              <a:t>Click to edit Master title style</a:t>
            </a:r>
          </a:p>
        </p:txBody>
      </p:sp>
    </p:spTree>
    <p:extLst>
      <p:ext uri="{BB962C8B-B14F-4D97-AF65-F5344CB8AC3E}">
        <p14:creationId xmlns:p14="http://schemas.microsoft.com/office/powerpoint/2010/main" val="293713433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90949371"/>
      </p:ext>
    </p:extLst>
  </p:cSld>
  <p:clrMapOvr>
    <a:overrideClrMapping bg1="dk1" tx1="lt1" bg2="dk2" tx2="lt2" accent1="accent1" accent2="accent2" accent3="accent3" accent4="accent4" accent5="accent5" accent6="accent6" hlink="hlink" folHlink="folHlink"/>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177143288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5" y="1725532"/>
            <a:ext cx="3406433"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72060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303826502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51" y="4056272"/>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6"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7"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501"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51"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4" y="1249596"/>
            <a:ext cx="2688995"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5" y="1249596"/>
            <a:ext cx="2688995"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7" y="1249596"/>
            <a:ext cx="2688995"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10926984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1"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2546473"/>
            <a:ext cx="7171398"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9693555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1494682"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760152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2546473"/>
            <a:ext cx="7171398"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980407792"/>
      </p:ext>
    </p:extLst>
  </p:cSld>
  <p:clrMapOvr>
    <a:overrideClrMapping bg1="lt1" tx1="dk1" bg2="lt2" tx2="dk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0063547"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9555227"/>
      </p:ext>
    </p:extLst>
  </p:cSld>
  <p:clrMapOvr>
    <a:overrideClrMapping bg1="lt1" tx1="dk1" bg2="lt2" tx2="dk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42" y="1663915"/>
            <a:ext cx="8964248" cy="832882"/>
          </a:xfrm>
        </p:spPr>
        <p:txBody>
          <a:bodyPr/>
          <a:lstStyle>
            <a:lvl1pPr marL="0" indent="0">
              <a:buNone/>
              <a:defRPr sz="4706"/>
            </a:lvl1pPr>
            <a:lvl2pPr>
              <a:defRPr sz="3530"/>
            </a:lvl2pPr>
            <a:lvl3pPr>
              <a:defRPr sz="3530"/>
            </a:lvl3pPr>
            <a:lvl4pPr>
              <a:defRPr sz="3530"/>
            </a:lvl4pPr>
            <a:lvl5pPr>
              <a:defRPr sz="3530"/>
            </a:lvl5pPr>
          </a:lstStyle>
          <a:p>
            <a:pPr lvl="0"/>
            <a:r>
              <a:rPr lang="en-US" dirty="0"/>
              <a:t>Click to edit Master text styles</a:t>
            </a:r>
          </a:p>
        </p:txBody>
      </p:sp>
    </p:spTree>
    <p:extLst>
      <p:ext uri="{BB962C8B-B14F-4D97-AF65-F5344CB8AC3E}">
        <p14:creationId xmlns:p14="http://schemas.microsoft.com/office/powerpoint/2010/main" val="413427677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42" y="1663915"/>
            <a:ext cx="8964248" cy="832882"/>
          </a:xfrm>
        </p:spPr>
        <p:txBody>
          <a:bodyPr/>
          <a:lstStyle>
            <a:lvl1pPr marL="0" indent="0">
              <a:buNone/>
              <a:defRPr sz="4706"/>
            </a:lvl1pPr>
            <a:lvl2pPr>
              <a:defRPr sz="3530"/>
            </a:lvl2pPr>
            <a:lvl3pPr>
              <a:defRPr sz="3530"/>
            </a:lvl3pPr>
            <a:lvl4pPr>
              <a:defRPr sz="3530"/>
            </a:lvl4pPr>
            <a:lvl5pPr>
              <a:defRPr sz="3530"/>
            </a:lvl5pPr>
          </a:lstStyle>
          <a:p>
            <a:pPr lvl="0"/>
            <a:r>
              <a:rPr lang="en-US" dirty="0"/>
              <a:t>Click to edit Master text styles</a:t>
            </a:r>
          </a:p>
        </p:txBody>
      </p:sp>
    </p:spTree>
    <p:extLst>
      <p:ext uri="{BB962C8B-B14F-4D97-AF65-F5344CB8AC3E}">
        <p14:creationId xmlns:p14="http://schemas.microsoft.com/office/powerpoint/2010/main" val="4292544886"/>
      </p:ext>
    </p:extLst>
  </p:cSld>
  <p:clrMapOvr>
    <a:overrideClrMapping bg1="lt1" tx1="dk1" bg2="lt2" tx2="dk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1" y="291102"/>
            <a:ext cx="8964560" cy="5379279"/>
          </a:xfrm>
        </p:spPr>
        <p:txBody>
          <a:bodyPr/>
          <a:lstStyle>
            <a:lvl1pPr>
              <a:defRPr sz="4706">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0287448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3869660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5"/>
            <a:ext cx="9860673" cy="1793881"/>
          </a:xfrm>
          <a:noFill/>
        </p:spPr>
        <p:txBody>
          <a:bodyPr lIns="182880" tIns="146304" rIns="182880" bIns="146304">
            <a:noAutofit/>
          </a:bodyPr>
          <a:lstStyle>
            <a:lvl1pPr marL="0" indent="0">
              <a:spcBef>
                <a:spcPts val="0"/>
              </a:spcBef>
              <a:buNone/>
              <a:defRPr sz="353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83271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0" y="291102"/>
            <a:ext cx="5826760" cy="1267431"/>
          </a:xfrm>
        </p:spPr>
        <p:txBody>
          <a:bodyPr/>
          <a:lstStyle>
            <a:lvl1pPr marL="0" indent="0">
              <a:buNone/>
              <a:defRPr sz="3921">
                <a:gradFill>
                  <a:gsLst>
                    <a:gs pos="15000">
                      <a:srgbClr val="1E1E1E"/>
                    </a:gs>
                    <a:gs pos="49000">
                      <a:srgbClr val="1E1E1E"/>
                    </a:gs>
                  </a:gsLst>
                  <a:lin ang="5400000" scaled="0"/>
                </a:gradFill>
              </a:defRPr>
            </a:lvl1pPr>
            <a:lvl2pPr marL="0" indent="0">
              <a:buFontTx/>
              <a:buNone/>
              <a:defRPr sz="1961">
                <a:gradFill>
                  <a:gsLst>
                    <a:gs pos="73750">
                      <a:schemeClr val="bg1"/>
                    </a:gs>
                    <a:gs pos="36000">
                      <a:schemeClr val="bg1"/>
                    </a:gs>
                  </a:gsLst>
                  <a:lin ang="5400000" scaled="0"/>
                </a:gradFill>
              </a:defRPr>
            </a:lvl2pPr>
            <a:lvl3pPr marL="224097" indent="0">
              <a:buNone/>
              <a:defRPr/>
            </a:lvl3pPr>
            <a:lvl4pPr marL="448193" indent="0">
              <a:buNone/>
              <a:defRPr/>
            </a:lvl4pPr>
            <a:lvl5pPr marL="672290" indent="0">
              <a:buNone/>
              <a:defRPr/>
            </a:lvl5pPr>
          </a:lstStyle>
          <a:p>
            <a:pPr lvl="0"/>
            <a:r>
              <a:rPr lang="en-US"/>
              <a:t>Click to edit Master text styles</a:t>
            </a:r>
          </a:p>
        </p:txBody>
      </p:sp>
      <p:pic>
        <p:nvPicPr>
          <p:cNvPr id="4" name="Picture 2" descr="cropped16x9_cod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239" y="1635897"/>
            <a:ext cx="5737119" cy="561290"/>
          </a:xfrm>
        </p:spPr>
        <p:txBody>
          <a:bodyPr/>
          <a:lstStyle>
            <a:lvl1pPr marL="0" indent="0">
              <a:buNone/>
              <a:defRPr sz="2745">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19694081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26268061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738232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803" indent="-284803">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68" indent="-275466">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70" indent="-28480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77" indent="-22410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83" indent="-22410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82662233"/>
      </p:ext>
    </p:extLst>
  </p:cSld>
  <p:clrMapOvr>
    <a:overrideClrMapping bg1="dk1" tx1="lt1" bg2="dk2" tx2="lt2" accent1="accent1" accent2="accent2" accent3="accent3" accent4="accent4" accent5="accent5" accent6="accent6" hlink="hlink" folHlink="folHlink"/>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28" indent="0">
              <a:buFontTx/>
              <a:buNone/>
              <a:defRPr sz="2353">
                <a:latin typeface="Segoe Pro Light"/>
              </a:defRPr>
            </a:lvl2pPr>
            <a:lvl3pPr marL="560213" indent="0">
              <a:buFontTx/>
              <a:buNone/>
              <a:defRPr sz="2353">
                <a:latin typeface="Segoe Pro Light"/>
              </a:defRPr>
            </a:lvl3pPr>
            <a:lvl4pPr marL="784297" indent="0">
              <a:buFontTx/>
              <a:buNone/>
              <a:defRPr sz="2353">
                <a:latin typeface="Segoe Pro Light"/>
              </a:defRPr>
            </a:lvl4pPr>
            <a:lvl5pPr marL="1008381"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80" y="4056272"/>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6"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7"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1"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80"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4" y="1249596"/>
            <a:ext cx="2688995"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5" y="1249596"/>
            <a:ext cx="2688995"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7" y="1249596"/>
            <a:ext cx="2688995"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428755417"/>
      </p:ext>
    </p:extLst>
  </p:cSld>
  <p:clrMapOvr>
    <a:overrideClrMapping bg1="lt1" tx1="dk1" bg2="lt2" tx2="dk2" accent1="accent1" accent2="accent2" accent3="accent3" accent4="accent4" accent5="accent5" accent6="accent6" hlink="hlink" folHlink="folHlink"/>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112576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25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4191388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82880" tIns="146304" rIns="182880" bIns="146304">
            <a:noAutofit/>
          </a:bodyPr>
          <a:lstStyle>
            <a:lvl1pPr marL="0" indent="0">
              <a:spcBef>
                <a:spcPts val="0"/>
              </a:spcBef>
              <a:buNone/>
              <a:defRPr sz="353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4098085714"/>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55834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1494682"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75060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12916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196047845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25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50379032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30454136"/>
      </p:ext>
    </p:extLst>
  </p:cSld>
  <p:clrMapOvr>
    <a:overrideClrMapping bg1="dk1" tx1="lt1" bg2="dk2" tx2="lt2" accent1="accent1" accent2="accent2" accent3="accent3" accent4="accent4" accent5="accent5" accent6="accent6" hlink="hlink" folHlink="folHlink"/>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07A0CB5-9F3B-4A6E-8D28-8CAFB542C325}" type="datetimeFigureOut">
              <a:rPr lang="en-GB" smtClean="0"/>
              <a:t>01/11/2016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C757C90-C330-4B8A-A128-554A654509F0}" type="slidenum">
              <a:rPr lang="en-GB" smtClean="0"/>
              <a:t>‹#›</a:t>
            </a:fld>
            <a:endParaRPr lang="en-GB"/>
          </a:p>
        </p:txBody>
      </p:sp>
    </p:spTree>
    <p:extLst>
      <p:ext uri="{BB962C8B-B14F-4D97-AF65-F5344CB8AC3E}">
        <p14:creationId xmlns:p14="http://schemas.microsoft.com/office/powerpoint/2010/main" val="237496634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40" y="1663915"/>
            <a:ext cx="8964248" cy="832882"/>
          </a:xfrm>
        </p:spPr>
        <p:txBody>
          <a:bodyPr/>
          <a:lstStyle>
            <a:lvl1pPr marL="0" indent="0">
              <a:buNone/>
              <a:defRPr sz="4706"/>
            </a:lvl1pPr>
            <a:lvl2pPr>
              <a:defRPr sz="3530"/>
            </a:lvl2pPr>
            <a:lvl3pPr>
              <a:defRPr sz="3530"/>
            </a:lvl3pPr>
            <a:lvl4pPr>
              <a:defRPr sz="3530"/>
            </a:lvl4pPr>
            <a:lvl5pPr>
              <a:defRPr sz="3530"/>
            </a:lvl5pPr>
          </a:lstStyle>
          <a:p>
            <a:pPr lvl="0"/>
            <a:r>
              <a:rPr lang="en-US" dirty="0"/>
              <a:t>Click to edit Master text styles</a:t>
            </a:r>
          </a:p>
        </p:txBody>
      </p:sp>
    </p:spTree>
    <p:extLst>
      <p:ext uri="{BB962C8B-B14F-4D97-AF65-F5344CB8AC3E}">
        <p14:creationId xmlns:p14="http://schemas.microsoft.com/office/powerpoint/2010/main" val="2298608494"/>
      </p:ext>
    </p:extLst>
  </p:cSld>
  <p:clrMapOvr>
    <a:overrideClrMapping bg1="lt1" tx1="dk1" bg2="lt2" tx2="dk2" accent1="accent1" accent2="accent2" accent3="accent3" accent4="accent4" accent5="accent5" accent6="accent6" hlink="hlink" folHlink="folHlink"/>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9"/>
            <a:ext cx="9144000" cy="513510"/>
          </a:xfrm>
        </p:spPr>
        <p:txBody>
          <a:bodyPr/>
          <a:lstStyle>
            <a:lvl1pPr marL="0" indent="0" algn="ctr">
              <a:buNone/>
              <a:defRPr sz="2400"/>
            </a:lvl1pPr>
            <a:lvl2pPr marL="457159" indent="0" algn="ctr">
              <a:buNone/>
              <a:defRPr sz="2000"/>
            </a:lvl2pPr>
            <a:lvl3pPr marL="914320" indent="0" algn="ctr">
              <a:buNone/>
              <a:defRPr sz="1800"/>
            </a:lvl3pPr>
            <a:lvl4pPr marL="1371479" indent="0" algn="ctr">
              <a:buNone/>
              <a:defRPr sz="1600"/>
            </a:lvl4pPr>
            <a:lvl5pPr marL="1828638" indent="0" algn="ctr">
              <a:buNone/>
              <a:defRPr sz="1600"/>
            </a:lvl5pPr>
            <a:lvl6pPr marL="2285798" indent="0" algn="ctr">
              <a:buNone/>
              <a:defRPr sz="1600"/>
            </a:lvl6pPr>
            <a:lvl7pPr marL="2742959" indent="0" algn="ctr">
              <a:buNone/>
              <a:defRPr sz="1600"/>
            </a:lvl7pPr>
            <a:lvl8pPr marL="3200119" indent="0" algn="ctr">
              <a:buNone/>
              <a:defRPr sz="1600"/>
            </a:lvl8pPr>
            <a:lvl9pPr marL="3657278"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DFFEE262-4013-4546-9886-7BC800338EDD}" type="datetimeFigureOut">
              <a:rPr lang="en-US" smtClean="0"/>
              <a:t>11/1/2016</a:t>
            </a:fld>
            <a:endParaRPr lang="en-US"/>
          </a:p>
        </p:txBody>
      </p:sp>
      <p:sp>
        <p:nvSpPr>
          <p:cNvPr id="5" name="Footer Placeholder 4"/>
          <p:cNvSpPr>
            <a:spLocks noGrp="1"/>
          </p:cNvSpPr>
          <p:nvPr>
            <p:ph type="ftr" sz="quarter" idx="11"/>
          </p:nvPr>
        </p:nvSpPr>
        <p:spPr>
          <a:xfrm>
            <a:off x="4038601" y="6356351"/>
            <a:ext cx="4114799"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11A04A16-89DC-4C20-B874-674182D0B7CB}" type="slidenum">
              <a:rPr lang="en-US" smtClean="0"/>
              <a:t>‹#›</a:t>
            </a:fld>
            <a:endParaRPr lang="en-US"/>
          </a:p>
        </p:txBody>
      </p:sp>
    </p:spTree>
    <p:extLst>
      <p:ext uri="{BB962C8B-B14F-4D97-AF65-F5344CB8AC3E}">
        <p14:creationId xmlns:p14="http://schemas.microsoft.com/office/powerpoint/2010/main" val="14470828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05904885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58344995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324285335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43098078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3073509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FABC6278-CF98-4FA0-B683-E87350CF8B7C}" type="datetimeFigureOut">
              <a:rPr lang="ru-RU" smtClean="0"/>
              <a:t>01.11.2016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7699882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402826874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7340361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246067241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65872430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64892551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2393293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96631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401026731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60169992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206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4"/>
            <a:ext cx="9860610" cy="720807"/>
          </a:xfrm>
          <a:noFill/>
        </p:spPr>
        <p:txBody>
          <a:bodyPr lIns="143407" tIns="89629" rIns="143407" bIns="89629" anchor="t" anchorCtr="0">
            <a:normAutofit/>
          </a:bodyPr>
          <a:lstStyle>
            <a:lvl1pPr>
              <a:defRPr sz="4000" spc="-98" baseline="0">
                <a:solidFill>
                  <a:srgbClr val="00B0F0"/>
                </a:solidFill>
              </a:defRPr>
            </a:lvl1pPr>
          </a:lstStyle>
          <a:p>
            <a:r>
              <a:rPr lang="en-US" dirty="0"/>
              <a:t>Presentation title</a:t>
            </a:r>
          </a:p>
        </p:txBody>
      </p:sp>
    </p:spTree>
    <p:extLst>
      <p:ext uri="{BB962C8B-B14F-4D97-AF65-F5344CB8AC3E}">
        <p14:creationId xmlns:p14="http://schemas.microsoft.com/office/powerpoint/2010/main" val="4277636497"/>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785469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563254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333572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4133"/>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pPr defTabSz="914133"/>
            <a:fld id="{FAADACFB-7C71-4E89-89D2-7BBA40B7BFA9}" type="slidenum">
              <a:rPr lang="en-US" smtClean="0">
                <a:solidFill>
                  <a:srgbClr val="505050"/>
                </a:solidFill>
              </a:rPr>
              <a:pPr defTabSz="914133"/>
              <a:t>‹#›</a:t>
            </a:fld>
            <a:endParaRPr lang="en-US" dirty="0">
              <a:solidFill>
                <a:srgbClr val="505050"/>
              </a:solidFill>
            </a:endParaRPr>
          </a:p>
        </p:txBody>
      </p:sp>
    </p:spTree>
    <p:extLst>
      <p:ext uri="{BB962C8B-B14F-4D97-AF65-F5344CB8AC3E}">
        <p14:creationId xmlns:p14="http://schemas.microsoft.com/office/powerpoint/2010/main" val="12562020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089" name="think-cell Slide" r:id="rId6" imgW="270" imgH="270" progId="TCLayout.ActiveDocument.1">
                  <p:embed/>
                </p:oleObj>
              </mc:Choice>
              <mc:Fallback>
                <p:oleObj name="think-cell Slide" r:id="rId6" imgW="270" imgH="270" progId="TCLayout.ActiveDocument.1">
                  <p:embed/>
                  <p:pic>
                    <p:nvPicPr>
                      <p:cNvPr id="3" name="Object 2" hidden="1"/>
                      <p:cNvPicPr/>
                      <p:nvPr/>
                    </p:nvPicPr>
                    <p:blipFill>
                      <a:blip r:embed="rId7"/>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 y="192025"/>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1" y="832105"/>
            <a:ext cx="12192000" cy="373063"/>
          </a:xfrm>
          <a:prstGeom prst="rect">
            <a:avLst/>
          </a:prstGeom>
        </p:spPr>
        <p:txBody>
          <a:bodyPr lIns="380851" tIns="53319" rIns="53319" bIns="53319">
            <a:noAutofit/>
          </a:bodyPr>
          <a:lstStyle>
            <a:lvl1pPr marL="0" indent="0">
              <a:buNone/>
              <a:defRPr sz="2799">
                <a:latin typeface="Segoe UI Light" pitchFamily="34" charset="0"/>
              </a:defRPr>
            </a:lvl1pPr>
            <a:lvl2pPr marL="281532" indent="0">
              <a:buNone/>
              <a:defRPr/>
            </a:lvl2pPr>
            <a:lvl3pPr marL="588178" indent="0">
              <a:buNone/>
              <a:defRPr/>
            </a:lvl3pPr>
            <a:lvl4pPr marL="869708" indent="0">
              <a:buNone/>
              <a:defRPr/>
            </a:lvl4pPr>
            <a:lvl5pPr marL="1104979" indent="0">
              <a:buNone/>
              <a:defRPr/>
            </a:lvl5pPr>
          </a:lstStyle>
          <a:p>
            <a:pPr lvl="0"/>
            <a:r>
              <a:rPr lang="en-US" dirty="0"/>
              <a:t>Click to add subtitle</a:t>
            </a:r>
          </a:p>
        </p:txBody>
      </p:sp>
    </p:spTree>
    <p:extLst>
      <p:ext uri="{BB962C8B-B14F-4D97-AF65-F5344CB8AC3E}">
        <p14:creationId xmlns:p14="http://schemas.microsoft.com/office/powerpoint/2010/main" val="255254948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266127" y="291070"/>
            <a:ext cx="11645817" cy="836523"/>
          </a:xfrm>
        </p:spPr>
        <p:txBody>
          <a:bodyPr vert="horz" wrap="square" lIns="149226" tIns="93266" rIns="149226" bIns="93266" rtlCol="0" anchor="t" anchorCtr="0">
            <a:spAutoFit/>
          </a:bodyPr>
          <a:lstStyle>
            <a:lvl1pPr>
              <a:lnSpc>
                <a:spcPct val="80000"/>
              </a:lnSpc>
              <a:spcAft>
                <a:spcPts val="0"/>
              </a:spcAft>
              <a:defRPr lang="en-US" sz="4706" spc="-100" dirty="0" smtClean="0">
                <a:solidFill>
                  <a:schemeClr val="tx1">
                    <a:lumMod val="65000"/>
                    <a:lumOff val="35000"/>
                  </a:schemeClr>
                </a:solidFill>
                <a:latin typeface="Segoe UI Light" pitchFamily="34" charset="0"/>
                <a:ea typeface="+mj-ea"/>
                <a:cs typeface="+mj-cs"/>
              </a:defRPr>
            </a:lvl1pPr>
          </a:lstStyle>
          <a:p>
            <a:pPr lvl="0" defTabSz="1218127">
              <a:lnSpc>
                <a:spcPct val="90000"/>
              </a:lnSpc>
              <a:spcBef>
                <a:spcPct val="0"/>
              </a:spcBef>
            </a:pPr>
            <a:r>
              <a:rPr lang="en-US" dirty="0"/>
              <a:t>Click to edit Master text styles</a:t>
            </a:r>
          </a:p>
        </p:txBody>
      </p:sp>
    </p:spTree>
    <p:extLst>
      <p:ext uri="{BB962C8B-B14F-4D97-AF65-F5344CB8AC3E}">
        <p14:creationId xmlns:p14="http://schemas.microsoft.com/office/powerpoint/2010/main" val="103975250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sp>
        <p:nvSpPr>
          <p:cNvPr id="12" name="Rectangle 11"/>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35569968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0"/>
            <a:ext cx="9860672" cy="899665"/>
          </a:xfrm>
        </p:spPr>
        <p:txBody>
          <a:bodyPr/>
          <a:lstStyle>
            <a:lvl1pPr marL="228719" indent="-228719">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81380075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solidFill>
                <a:srgbClr val="00B0F0"/>
              </a:solidFill>
            </a:endParaRPr>
          </a:p>
        </p:txBody>
      </p:sp>
    </p:spTree>
    <p:extLst>
      <p:ext uri="{BB962C8B-B14F-4D97-AF65-F5344CB8AC3E}">
        <p14:creationId xmlns:p14="http://schemas.microsoft.com/office/powerpoint/2010/main" val="322857698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1935023194"/>
      </p:ext>
    </p:extLst>
  </p:cSld>
  <p:clrMapOvr>
    <a:masterClrMapping/>
  </p:clrMapOvr>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72379056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102473960"/>
      </p:ext>
    </p:extLst>
  </p:cSld>
  <p:clrMapOvr>
    <a:masterClrMapping/>
  </p:clrMapOvr>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39" y="1189177"/>
            <a:ext cx="11653523" cy="669927"/>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0881361"/>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49647159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0145797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97174685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88292923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52512381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1333462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0395763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13714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517505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41676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349116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9322268"/>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501623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678452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675898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2626449"/>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464551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44004199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33715711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21177969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01360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2889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65162741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434631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232259101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331268229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53158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3409112"/>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23300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60213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57053375"/>
      </p:ext>
    </p:extLst>
  </p:cSld>
  <p:clrMapOvr>
    <a:overrideClrMapping bg1="dk1" tx1="lt1" bg2="dk2" tx2="lt2" accent1="accent1" accent2="accent2" accent3="accent3" accent4="accent4" accent5="accent5" accent6="accent6" hlink="hlink" folHlink="folHlink"/>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9372619"/>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9858518"/>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nference">
    <p:bg>
      <p:bgPr>
        <a:solidFill>
          <a:schemeClr val="tx1"/>
        </a:solidFill>
        <a:effectLst/>
      </p:bgPr>
    </p:bg>
    <p:spTree>
      <p:nvGrpSpPr>
        <p:cNvPr id="1" name=""/>
        <p:cNvGrpSpPr/>
        <p:nvPr/>
      </p:nvGrpSpPr>
      <p:grpSpPr>
        <a:xfrm>
          <a:off x="0" y="0"/>
          <a:ext cx="0" cy="0"/>
          <a:chOff x="0" y="0"/>
          <a:chExt cx="0" cy="0"/>
        </a:xfrm>
      </p:grpSpPr>
      <p:sp>
        <p:nvSpPr>
          <p:cNvPr id="24" name="TextBox 23"/>
          <p:cNvSpPr txBox="1"/>
          <p:nvPr userDrawn="1"/>
        </p:nvSpPr>
        <p:spPr>
          <a:xfrm>
            <a:off x="4243079" y="1101296"/>
            <a:ext cx="7866625" cy="1200329"/>
          </a:xfrm>
          <a:prstGeom prst="rect">
            <a:avLst/>
          </a:prstGeom>
          <a:noFill/>
        </p:spPr>
        <p:txBody>
          <a:bodyPr wrap="square" rtlCol="0">
            <a:spAutoFit/>
          </a:bodyPr>
          <a:lstStyle/>
          <a:p>
            <a:pPr>
              <a:lnSpc>
                <a:spcPct val="90000"/>
              </a:lnSpc>
            </a:pPr>
            <a:r>
              <a:rPr lang="en-US" sz="4800" dirty="0">
                <a:solidFill>
                  <a:schemeClr val="bg2"/>
                </a:solidFill>
                <a:latin typeface="Segoe UI" panose="020B0502040204020203" pitchFamily="34" charset="0"/>
                <a:cs typeface="Segoe UI" panose="020B0502040204020203" pitchFamily="34" charset="0"/>
              </a:rPr>
              <a:t>Microsoft Developer Tour</a:t>
            </a:r>
          </a:p>
          <a:p>
            <a:pPr>
              <a:lnSpc>
                <a:spcPct val="90000"/>
              </a:lnSpc>
            </a:pPr>
            <a:r>
              <a:rPr lang="ru-RU" sz="3200" dirty="0">
                <a:solidFill>
                  <a:schemeClr val="bg2"/>
                </a:solidFill>
                <a:latin typeface="Segoe UI" panose="020B0502040204020203" pitchFamily="34" charset="0"/>
                <a:cs typeface="Segoe UI" panose="020B0502040204020203" pitchFamily="34" charset="0"/>
              </a:rPr>
              <a:t>Технологическая экспедиция</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5354" y="1192736"/>
            <a:ext cx="7159869" cy="5144056"/>
          </a:xfrm>
          <a:prstGeom prst="rect">
            <a:avLst/>
          </a:prstGeom>
        </p:spPr>
      </p:pic>
      <p:sp>
        <p:nvSpPr>
          <p:cNvPr id="26" name="Rectangle 25"/>
          <p:cNvSpPr/>
          <p:nvPr userDrawn="1"/>
        </p:nvSpPr>
        <p:spPr>
          <a:xfrm>
            <a:off x="9739118" y="5967460"/>
            <a:ext cx="1510222" cy="369332"/>
          </a:xfrm>
          <a:prstGeom prst="rect">
            <a:avLst/>
          </a:prstGeom>
        </p:spPr>
        <p:txBody>
          <a:bodyPr wrap="none">
            <a:spAutoFit/>
          </a:bodyPr>
          <a:lstStyle/>
          <a:p>
            <a:r>
              <a:rPr lang="en-US" dirty="0">
                <a:solidFill>
                  <a:schemeClr val="bg1">
                    <a:lumMod val="75000"/>
                  </a:schemeClr>
                </a:solidFill>
              </a:rPr>
              <a:t>msdevtour.ru</a:t>
            </a:r>
            <a:endParaRPr lang="ru-RU" dirty="0">
              <a:solidFill>
                <a:schemeClr val="bg1">
                  <a:lumMod val="75000"/>
                </a:schemeClr>
              </a:solidFill>
            </a:endParaRPr>
          </a:p>
        </p:txBody>
      </p:sp>
    </p:spTree>
    <p:extLst>
      <p:ext uri="{BB962C8B-B14F-4D97-AF65-F5344CB8AC3E}">
        <p14:creationId xmlns:p14="http://schemas.microsoft.com/office/powerpoint/2010/main" val="3261762872"/>
      </p:ext>
    </p:extLst>
  </p:cSld>
  <p:clrMapOvr>
    <a:overrideClrMapping bg1="dk1" tx1="lt1" bg2="dk2" tx2="lt2" accent1="accent1" accent2="accent2" accent3="accent3" accent4="accent4" accent5="accent5" accent6="accent6" hlink="hlink" folHlink="folHlink"/>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Presentation Title Client">
    <p:bg>
      <p:bgPr>
        <a:solidFill>
          <a:schemeClr val="bg2">
            <a:lumMod val="7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a:t>Speaker Name</a:t>
            </a:r>
          </a:p>
        </p:txBody>
      </p:sp>
      <p:sp>
        <p:nvSpPr>
          <p:cNvPr id="9"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a:t>Presentation title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72045"/>
          <a:stretch/>
        </p:blipFill>
        <p:spPr>
          <a:xfrm>
            <a:off x="10195560" y="5217338"/>
            <a:ext cx="1810512" cy="1289993"/>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55237" t="5658" r="26940" b="65346"/>
          <a:stretch/>
        </p:blipFill>
        <p:spPr>
          <a:xfrm>
            <a:off x="9685177" y="5424198"/>
            <a:ext cx="702906" cy="765110"/>
          </a:xfrm>
          <a:prstGeom prst="rect">
            <a:avLst/>
          </a:prstGeom>
        </p:spPr>
      </p:pic>
    </p:spTree>
    <p:extLst>
      <p:ext uri="{BB962C8B-B14F-4D97-AF65-F5344CB8AC3E}">
        <p14:creationId xmlns:p14="http://schemas.microsoft.com/office/powerpoint/2010/main" val="3035063434"/>
      </p:ext>
    </p:extLst>
  </p:cSld>
  <p:clrMapOvr>
    <a:overrideClrMapping bg1="dk1" tx1="lt1" bg2="dk2" tx2="lt2" accent1="accent1" accent2="accent2" accent3="accent3" accent4="accent4" accent5="accent5" accent6="accent6" hlink="hlink" folHlink="folHlink"/>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Presentation Title Web">
    <p:bg>
      <p:bgPr>
        <a:solidFill>
          <a:schemeClr val="accent4">
            <a:lumMod val="7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2822" r="39223"/>
          <a:stretch/>
        </p:blipFill>
        <p:spPr>
          <a:xfrm>
            <a:off x="10226680" y="5239512"/>
            <a:ext cx="1779392" cy="1267820"/>
          </a:xfrm>
          <a:prstGeom prst="rect">
            <a:avLst/>
          </a:prstGeom>
        </p:spPr>
      </p:pic>
      <p:sp>
        <p:nvSpPr>
          <p:cNvPr id="10"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a:t>Speaker Name</a:t>
            </a:r>
          </a:p>
        </p:txBody>
      </p:sp>
      <p:sp>
        <p:nvSpPr>
          <p:cNvPr id="11"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a:t>Presentation title</a:t>
            </a:r>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31105" t="39604" r="51072" b="31400"/>
          <a:stretch/>
        </p:blipFill>
        <p:spPr>
          <a:xfrm>
            <a:off x="667511" y="5952931"/>
            <a:ext cx="513432" cy="558868"/>
          </a:xfrm>
          <a:prstGeom prst="rect">
            <a:avLst/>
          </a:prstGeom>
        </p:spPr>
      </p:pic>
    </p:spTree>
    <p:extLst>
      <p:ext uri="{BB962C8B-B14F-4D97-AF65-F5344CB8AC3E}">
        <p14:creationId xmlns:p14="http://schemas.microsoft.com/office/powerpoint/2010/main" val="2889061568"/>
      </p:ext>
    </p:extLst>
  </p:cSld>
  <p:clrMapOvr>
    <a:overrideClrMapping bg1="dk1" tx1="lt1" bg2="dk2" tx2="lt2" accent1="accent1" accent2="accent2" accent3="accent3" accent4="accent4" accent5="accent5" accent6="accent6" hlink="hlink" folHlink="folHlink"/>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Presentation Title Clou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5006" r="-498"/>
          <a:stretch/>
        </p:blipFill>
        <p:spPr>
          <a:xfrm>
            <a:off x="9840177" y="0"/>
            <a:ext cx="2020390" cy="1133856"/>
          </a:xfrm>
          <a:prstGeom prst="rect">
            <a:avLst/>
          </a:prstGeom>
        </p:spPr>
      </p:pic>
      <p:sp>
        <p:nvSpPr>
          <p:cNvPr id="10"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a:t>Speaker Name</a:t>
            </a:r>
          </a:p>
        </p:txBody>
      </p:sp>
      <p:sp>
        <p:nvSpPr>
          <p:cNvPr id="11"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a:t>Presentation title</a:t>
            </a:r>
          </a:p>
        </p:txBody>
      </p:sp>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l="76530" t="45026" r="5647" b="25978"/>
          <a:stretch/>
        </p:blipFill>
        <p:spPr>
          <a:xfrm>
            <a:off x="7744409" y="751301"/>
            <a:ext cx="702906" cy="765110"/>
          </a:xfrm>
          <a:prstGeom prst="rect">
            <a:avLst/>
          </a:prstGeom>
        </p:spPr>
      </p:pic>
    </p:spTree>
    <p:extLst>
      <p:ext uri="{BB962C8B-B14F-4D97-AF65-F5344CB8AC3E}">
        <p14:creationId xmlns:p14="http://schemas.microsoft.com/office/powerpoint/2010/main" val="2150772798"/>
      </p:ext>
    </p:extLst>
  </p:cSld>
  <p:clrMapOvr>
    <a:overrideClrMapping bg1="dk1" tx1="lt1" bg2="dk2" tx2="lt2" accent1="accent1" accent2="accent2" accent3="accent3" accent4="accent4" accent5="accent5" accent6="accent6" hlink="hlink" folHlink="folHlink"/>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p:bg>
      <p:bgPr>
        <a:solidFill>
          <a:schemeClr val="tx2">
            <a:lumMod val="7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04087" y="4807209"/>
            <a:ext cx="10499532"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a:t>SUBTITLE</a:t>
            </a:r>
            <a:endParaRPr lang="ru-RU" dirty="0"/>
          </a:p>
        </p:txBody>
      </p:sp>
      <p:sp>
        <p:nvSpPr>
          <p:cNvPr id="29" name="Text Placeholder 7"/>
          <p:cNvSpPr>
            <a:spLocks noGrp="1"/>
          </p:cNvSpPr>
          <p:nvPr>
            <p:ph type="body" sz="quarter" idx="27" hasCustomPrompt="1"/>
          </p:nvPr>
        </p:nvSpPr>
        <p:spPr>
          <a:xfrm>
            <a:off x="704088" y="2702547"/>
            <a:ext cx="10499532" cy="2086310"/>
          </a:xfrm>
          <a:prstGeom prst="rect">
            <a:avLst/>
          </a:prstGeom>
        </p:spPr>
        <p:txBody>
          <a:bodyPr anchor="b"/>
          <a:lstStyle>
            <a:lvl1pPr marL="0" indent="0" algn="l">
              <a:lnSpc>
                <a:spcPct val="100000"/>
              </a:lnSpc>
              <a:spcBef>
                <a:spcPts val="0"/>
              </a:spcBef>
              <a:buNone/>
              <a:defRPr sz="4800">
                <a:solidFill>
                  <a:schemeClr val="bg2"/>
                </a:solidFill>
                <a:latin typeface="+mn-lt"/>
              </a:defRPr>
            </a:lvl1pPr>
          </a:lstStyle>
          <a:p>
            <a:pPr lvl="0"/>
            <a:r>
              <a:rPr lang="en-US" dirty="0"/>
              <a:t>Section title</a:t>
            </a:r>
            <a:endParaRPr lang="ru-RU" dirty="0"/>
          </a:p>
        </p:txBody>
      </p:sp>
      <p:sp>
        <p:nvSpPr>
          <p:cNvPr id="2" name="Rectangle 1"/>
          <p:cNvSpPr/>
          <p:nvPr userDrawn="1"/>
        </p:nvSpPr>
        <p:spPr>
          <a:xfrm>
            <a:off x="704087" y="6085188"/>
            <a:ext cx="4117794" cy="369332"/>
          </a:xfrm>
          <a:prstGeom prst="rect">
            <a:avLst/>
          </a:prstGeom>
        </p:spPr>
        <p:txBody>
          <a:bodyPr wrap="none">
            <a:spAutoFit/>
          </a:bodyPr>
          <a:lstStyle/>
          <a:p>
            <a:r>
              <a:rPr lang="en-US" dirty="0">
                <a:solidFill>
                  <a:schemeClr val="tx2">
                    <a:lumMod val="40000"/>
                    <a:lumOff val="60000"/>
                  </a:schemeClr>
                </a:solidFill>
              </a:rPr>
              <a:t>Microsoft Developer Tour #</a:t>
            </a:r>
            <a:r>
              <a:rPr lang="en-US" dirty="0" err="1">
                <a:solidFill>
                  <a:schemeClr val="tx2">
                    <a:lumMod val="40000"/>
                    <a:lumOff val="60000"/>
                  </a:schemeClr>
                </a:solidFill>
              </a:rPr>
              <a:t>MSDevTour</a:t>
            </a:r>
            <a:endParaRPr lang="ru-RU" dirty="0">
              <a:solidFill>
                <a:schemeClr val="tx2">
                  <a:lumMod val="40000"/>
                  <a:lumOff val="60000"/>
                </a:schemeClr>
              </a:solidFill>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4921" t="39840" r="27256" b="31164"/>
          <a:stretch/>
        </p:blipFill>
        <p:spPr>
          <a:xfrm>
            <a:off x="10963776" y="5649707"/>
            <a:ext cx="702906" cy="765110"/>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265" t="74966" r="3912" b="-3962"/>
          <a:stretch/>
        </p:blipFill>
        <p:spPr>
          <a:xfrm>
            <a:off x="704087" y="450880"/>
            <a:ext cx="702906" cy="765110"/>
          </a:xfrm>
          <a:prstGeom prst="rect">
            <a:avLst/>
          </a:prstGeom>
        </p:spPr>
      </p:pic>
    </p:spTree>
    <p:extLst>
      <p:ext uri="{BB962C8B-B14F-4D97-AF65-F5344CB8AC3E}">
        <p14:creationId xmlns:p14="http://schemas.microsoft.com/office/powerpoint/2010/main" val="3349198057"/>
      </p:ext>
    </p:extLst>
  </p:cSld>
  <p:clrMapOvr>
    <a:overrideClrMapping bg1="lt1" tx1="dk1" bg2="lt2" tx2="dk2" accent1="accent1" accent2="accent2" accent3="accent3" accent4="accent4" accent5="accent5" accent6="accent6" hlink="hlink" folHlink="folHlink"/>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accent4">
            <a:lumMod val="7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04088" y="4807209"/>
            <a:ext cx="10508408" cy="785722"/>
          </a:xfrm>
          <a:prstGeom prst="rect">
            <a:avLst/>
          </a:prstGeom>
        </p:spPr>
        <p:txBody>
          <a:bodyPr/>
          <a:lstStyle>
            <a:lvl1pPr marL="0" indent="0" algn="l">
              <a:lnSpc>
                <a:spcPct val="100000"/>
              </a:lnSpc>
              <a:spcBef>
                <a:spcPts val="0"/>
              </a:spcBef>
              <a:buNone/>
              <a:defRPr sz="2400">
                <a:solidFill>
                  <a:schemeClr val="accent4">
                    <a:lumMod val="20000"/>
                    <a:lumOff val="80000"/>
                  </a:schemeClr>
                </a:solidFill>
                <a:latin typeface="+mj-lt"/>
              </a:defRPr>
            </a:lvl1pPr>
          </a:lstStyle>
          <a:p>
            <a:pPr lvl="0"/>
            <a:r>
              <a:rPr lang="en-US" dirty="0"/>
              <a:t>SUBTITLE</a:t>
            </a:r>
            <a:endParaRPr lang="ru-RU" dirty="0"/>
          </a:p>
        </p:txBody>
      </p:sp>
      <p:sp>
        <p:nvSpPr>
          <p:cNvPr id="2" name="Rectangle 1"/>
          <p:cNvSpPr/>
          <p:nvPr userDrawn="1"/>
        </p:nvSpPr>
        <p:spPr>
          <a:xfrm>
            <a:off x="704088" y="6085188"/>
            <a:ext cx="4117794" cy="369332"/>
          </a:xfrm>
          <a:prstGeom prst="rect">
            <a:avLst/>
          </a:prstGeom>
        </p:spPr>
        <p:txBody>
          <a:bodyPr wrap="none">
            <a:spAutoFit/>
          </a:bodyPr>
          <a:lstStyle/>
          <a:p>
            <a:r>
              <a:rPr lang="en-US" dirty="0">
                <a:solidFill>
                  <a:schemeClr val="accent4"/>
                </a:solidFill>
              </a:rPr>
              <a:t>Microsoft Developer Tour #</a:t>
            </a:r>
            <a:r>
              <a:rPr lang="en-US" dirty="0" err="1">
                <a:solidFill>
                  <a:schemeClr val="accent4"/>
                </a:solidFill>
              </a:rPr>
              <a:t>MSDevTour</a:t>
            </a:r>
            <a:endParaRPr lang="ru-RU" dirty="0">
              <a:solidFill>
                <a:schemeClr val="accent4"/>
              </a:solidFill>
            </a:endParaRPr>
          </a:p>
        </p:txBody>
      </p:sp>
      <p:sp>
        <p:nvSpPr>
          <p:cNvPr id="4" name="TextBox 3"/>
          <p:cNvSpPr txBox="1"/>
          <p:nvPr userDrawn="1"/>
        </p:nvSpPr>
        <p:spPr>
          <a:xfrm>
            <a:off x="679165" y="3917209"/>
            <a:ext cx="1944763" cy="830997"/>
          </a:xfrm>
          <a:prstGeom prst="rect">
            <a:avLst/>
          </a:prstGeom>
          <a:noFill/>
        </p:spPr>
        <p:txBody>
          <a:bodyPr wrap="none" rtlCol="0">
            <a:spAutoFit/>
          </a:bodyPr>
          <a:lstStyle/>
          <a:p>
            <a:r>
              <a:rPr lang="en-US" sz="4800" dirty="0">
                <a:solidFill>
                  <a:schemeClr val="accent4">
                    <a:lumMod val="20000"/>
                    <a:lumOff val="80000"/>
                  </a:schemeClr>
                </a:solidFill>
              </a:rPr>
              <a:t>DEMO</a:t>
            </a:r>
            <a:endParaRPr lang="ru-RU" sz="4800" dirty="0">
              <a:solidFill>
                <a:schemeClr val="accent4">
                  <a:lumMod val="20000"/>
                  <a:lumOff val="80000"/>
                </a:schemeClr>
              </a:solidFill>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502" t="4479" r="74574" b="66525"/>
          <a:stretch/>
        </p:blipFill>
        <p:spPr>
          <a:xfrm>
            <a:off x="2687217" y="3983096"/>
            <a:ext cx="864638" cy="765110"/>
          </a:xfrm>
          <a:prstGeom prst="rect">
            <a:avLst/>
          </a:prstGeom>
        </p:spPr>
      </p:pic>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5316" t="70705" r="23709" b="299"/>
          <a:stretch/>
        </p:blipFill>
        <p:spPr>
          <a:xfrm>
            <a:off x="10343213" y="439969"/>
            <a:ext cx="1221598" cy="765110"/>
          </a:xfrm>
          <a:prstGeom prst="rect">
            <a:avLst/>
          </a:prstGeom>
        </p:spPr>
      </p:pic>
    </p:spTree>
    <p:extLst>
      <p:ext uri="{BB962C8B-B14F-4D97-AF65-F5344CB8AC3E}">
        <p14:creationId xmlns:p14="http://schemas.microsoft.com/office/powerpoint/2010/main" val="1117155060"/>
      </p:ext>
    </p:extLst>
  </p:cSld>
  <p:clrMapOvr>
    <a:overrideClrMapping bg1="lt1" tx1="dk1" bg2="lt2" tx2="dk2" accent1="accent1" accent2="accent2" accent3="accent3" accent4="accent4" accent5="accent5" accent6="accent6" hlink="hlink" folHlink="folHlink"/>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05551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p:bg>
      <p:bgPr>
        <a:solidFill>
          <a:schemeClr val="tx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178930"/>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tile Only">
    <p:spTree>
      <p:nvGrpSpPr>
        <p:cNvPr id="1" name=""/>
        <p:cNvGrpSpPr/>
        <p:nvPr/>
      </p:nvGrpSpPr>
      <p:grpSpPr>
        <a:xfrm>
          <a:off x="0" y="0"/>
          <a:ext cx="0" cy="0"/>
          <a:chOff x="0" y="0"/>
          <a:chExt cx="0" cy="0"/>
        </a:xfrm>
      </p:grpSpPr>
      <p:sp>
        <p:nvSpPr>
          <p:cNvPr id="4" name="Title 3"/>
          <p:cNvSpPr>
            <a:spLocks noGrp="1"/>
          </p:cNvSpPr>
          <p:nvPr>
            <p:ph type="title"/>
          </p:nvPr>
        </p:nvSpPr>
        <p:spPr>
          <a:xfrm>
            <a:off x="366789" y="365126"/>
            <a:ext cx="11506233" cy="797368"/>
          </a:xfrm>
          <a:prstGeom prst="rect">
            <a:avLst/>
          </a:prstGeom>
        </p:spPr>
        <p:txBody>
          <a:bodyPr/>
          <a:lstStyle>
            <a:lvl1pPr>
              <a:defRPr lang="ru-RU"/>
            </a:lvl1pPr>
          </a:lstStyle>
          <a:p>
            <a:pPr marL="0" lvl="0"/>
            <a:r>
              <a:rPr lang="en-US"/>
              <a:t>Click to edit Master title style</a:t>
            </a:r>
            <a:endParaRPr lang="ru-RU"/>
          </a:p>
        </p:txBody>
      </p:sp>
    </p:spTree>
    <p:extLst>
      <p:ext uri="{BB962C8B-B14F-4D97-AF65-F5344CB8AC3E}">
        <p14:creationId xmlns:p14="http://schemas.microsoft.com/office/powerpoint/2010/main" val="205183769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Text - no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730250" indent="-285750">
              <a:buFont typeface="Wingdings" panose="05000000000000000000" pitchFamily="2" charset="2"/>
              <a:buChar char="§"/>
              <a:defRPr>
                <a:solidFill>
                  <a:schemeClr val="tx1"/>
                </a:solidFill>
              </a:defRPr>
            </a:lvl4pPr>
            <a:lvl5pPr marL="182880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99801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6533"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302971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Text -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377953" y="1402082"/>
            <a:ext cx="11151917" cy="1898981"/>
          </a:xfrm>
          <a:prstGeom prst="rect">
            <a:avLst/>
          </a:prstGeom>
        </p:spPr>
        <p:txBody>
          <a:bodyPr/>
          <a:lstStyle>
            <a:lvl1pPr>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439529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Resources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1371600" indent="0">
              <a:buNone/>
              <a:defRPr>
                <a:solidFill>
                  <a:schemeClr val="tx1"/>
                </a:solidFill>
              </a:defRPr>
            </a:lvl4pPr>
            <a:lvl5pPr marL="182880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0"/>
            <a:endParaRPr lang="en-US" dirty="0"/>
          </a:p>
        </p:txBody>
      </p:sp>
    </p:spTree>
    <p:extLst>
      <p:ext uri="{BB962C8B-B14F-4D97-AF65-F5344CB8AC3E}">
        <p14:creationId xmlns:p14="http://schemas.microsoft.com/office/powerpoint/2010/main" val="406018418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 speaker">
    <p:bg>
      <p:bgPr>
        <a:solidFill>
          <a:srgbClr val="F5F5F5"/>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496438" y="4332300"/>
            <a:ext cx="5524486" cy="491951"/>
          </a:xfrm>
          <a:prstGeom prst="rect">
            <a:avLst/>
          </a:prstGeom>
        </p:spPr>
        <p:txBody>
          <a:bodyPr/>
          <a:lstStyle>
            <a:lvl1pPr marL="0" indent="0" algn="l">
              <a:lnSpc>
                <a:spcPct val="100000"/>
              </a:lnSpc>
              <a:spcBef>
                <a:spcPts val="0"/>
              </a:spcBef>
              <a:buNone/>
              <a:defRPr sz="2400">
                <a:solidFill>
                  <a:schemeClr val="tx1"/>
                </a:solidFill>
                <a:latin typeface="+mj-lt"/>
              </a:defRPr>
            </a:lvl1pPr>
          </a:lstStyle>
          <a:p>
            <a:pPr lvl="0"/>
            <a:r>
              <a:rPr lang="en-US" dirty="0"/>
              <a:t>NAME SURNAME</a:t>
            </a:r>
            <a:endParaRPr lang="ru-RU" dirty="0"/>
          </a:p>
        </p:txBody>
      </p:sp>
      <p:sp>
        <p:nvSpPr>
          <p:cNvPr id="13" name="Text Placeholder 7"/>
          <p:cNvSpPr>
            <a:spLocks noGrp="1"/>
          </p:cNvSpPr>
          <p:nvPr>
            <p:ph type="body" sz="quarter" idx="20" hasCustomPrompt="1"/>
          </p:nvPr>
        </p:nvSpPr>
        <p:spPr>
          <a:xfrm>
            <a:off x="496438" y="4770408"/>
            <a:ext cx="5524486" cy="373436"/>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a:t>Title, Company</a:t>
            </a:r>
            <a:endParaRPr lang="ru-RU" dirty="0"/>
          </a:p>
        </p:txBody>
      </p:sp>
      <p:sp>
        <p:nvSpPr>
          <p:cNvPr id="7" name="Text Placeholder 7"/>
          <p:cNvSpPr>
            <a:spLocks noGrp="1"/>
          </p:cNvSpPr>
          <p:nvPr>
            <p:ph type="body" sz="quarter" idx="28" hasCustomPrompt="1"/>
          </p:nvPr>
        </p:nvSpPr>
        <p:spPr>
          <a:xfrm>
            <a:off x="496438" y="5050335"/>
            <a:ext cx="5524486" cy="1111478"/>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a:t>Contacts</a:t>
            </a:r>
            <a:endParaRPr lang="ru-RU" dirty="0"/>
          </a:p>
        </p:txBody>
      </p:sp>
      <p:sp>
        <p:nvSpPr>
          <p:cNvPr id="10" name="Text Placeholder 7"/>
          <p:cNvSpPr>
            <a:spLocks noGrp="1"/>
          </p:cNvSpPr>
          <p:nvPr>
            <p:ph type="body" sz="quarter" idx="29" hasCustomPrompt="1"/>
          </p:nvPr>
        </p:nvSpPr>
        <p:spPr>
          <a:xfrm>
            <a:off x="496438" y="3260488"/>
            <a:ext cx="11026777" cy="965283"/>
          </a:xfrm>
          <a:prstGeom prst="rect">
            <a:avLst/>
          </a:prstGeom>
        </p:spPr>
        <p:txBody>
          <a:bodyPr anchor="b"/>
          <a:lstStyle>
            <a:lvl1pPr marL="0" indent="0" algn="l">
              <a:lnSpc>
                <a:spcPct val="100000"/>
              </a:lnSpc>
              <a:spcBef>
                <a:spcPts val="0"/>
              </a:spcBef>
              <a:buNone/>
              <a:defRPr sz="3200" i="1" baseline="0">
                <a:solidFill>
                  <a:schemeClr val="tx1"/>
                </a:solidFill>
                <a:latin typeface="+mj-lt"/>
              </a:defRPr>
            </a:lvl1pPr>
          </a:lstStyle>
          <a:p>
            <a:pPr lvl="0"/>
            <a:r>
              <a:rPr lang="en-US" dirty="0"/>
              <a:t>Session Title</a:t>
            </a:r>
            <a:endParaRPr lang="ru-RU" dirty="0"/>
          </a:p>
        </p:txBody>
      </p:sp>
    </p:spTree>
    <p:extLst>
      <p:ext uri="{BB962C8B-B14F-4D97-AF65-F5344CB8AC3E}">
        <p14:creationId xmlns:p14="http://schemas.microsoft.com/office/powerpoint/2010/main" val="3506054661"/>
      </p:ext>
    </p:extLst>
  </p:cSld>
  <p:clrMapOvr>
    <a:overrideClrMapping bg1="lt1" tx1="dk1" bg2="lt2" tx2="dk2" accent1="accent1" accent2="accent2" accent3="accent3" accent4="accent4" accent5="accent5" accent6="accent6" hlink="hlink" folHlink="folHlink"/>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tx1"/>
        </a:solidFill>
        <a:effectLst/>
      </p:bgPr>
    </p:bg>
    <p:spTree>
      <p:nvGrpSpPr>
        <p:cNvPr id="1" name=""/>
        <p:cNvGrpSpPr/>
        <p:nvPr/>
      </p:nvGrpSpPr>
      <p:grpSpPr>
        <a:xfrm>
          <a:off x="0" y="0"/>
          <a:ext cx="0" cy="0"/>
          <a:chOff x="0" y="0"/>
          <a:chExt cx="0" cy="0"/>
        </a:xfrm>
      </p:grpSpPr>
      <p:sp>
        <p:nvSpPr>
          <p:cNvPr id="11" name="Rectangle 2"/>
          <p:cNvSpPr>
            <a:spLocks noChangeArrowheads="1"/>
          </p:cNvSpPr>
          <p:nvPr userDrawn="1"/>
        </p:nvSpPr>
        <p:spPr bwMode="auto">
          <a:xfrm>
            <a:off x="530087" y="5734592"/>
            <a:ext cx="11078818" cy="900246"/>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75000"/>
                  </a:schemeClr>
                </a:solidFill>
              </a:rPr>
              <a:t>©2015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394447" y="2553761"/>
            <a:ext cx="3766062" cy="1534054"/>
          </a:xfrm>
          <a:prstGeom prst="rect">
            <a:avLst/>
          </a:prstGeom>
        </p:spPr>
      </p:pic>
    </p:spTree>
    <p:extLst>
      <p:ext uri="{BB962C8B-B14F-4D97-AF65-F5344CB8AC3E}">
        <p14:creationId xmlns:p14="http://schemas.microsoft.com/office/powerpoint/2010/main" val="892320630"/>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a:prstGeom prst="rect">
            <a:avLst/>
          </a:prstGeo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96634258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a:prstGeom prst="rect">
            <a:avLst/>
          </a:prstGeom>
        </p:spPr>
        <p:txBody>
          <a:bodyPr/>
          <a:lstStyle>
            <a:lvl1pPr marL="0" indent="0">
              <a:buNone/>
              <a:defRPr lang="en-US" sz="8800" i="0" kern="1200" spc="-100" baseline="0" dirty="0" smtClean="0">
                <a:solidFill>
                  <a:schemeClr val="tx1">
                    <a:alpha val="99000"/>
                  </a:schemeClr>
                </a:solidFill>
                <a:latin typeface="Segoe UI Light" pitchFamily="34" charset="0"/>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userDrawn="1">
            <p:ph type="body" sz="quarter" idx="11" hasCustomPrompt="1"/>
          </p:nvPr>
        </p:nvSpPr>
        <p:spPr>
          <a:xfrm>
            <a:off x="512902" y="4343407"/>
            <a:ext cx="7515594" cy="443199"/>
          </a:xfrm>
          <a:prstGeom prst="rect">
            <a:avLst/>
          </a:prstGeom>
        </p:spPr>
        <p:txBody>
          <a:bodyPr/>
          <a:lstStyle>
            <a:lvl1pPr marL="0" indent="0">
              <a:buNone/>
              <a:defRPr lang="en-US" sz="3200" kern="1200" spc="-100" baseline="0" dirty="0">
                <a:solidFill>
                  <a:schemeClr val="tx1">
                    <a:alpha val="99000"/>
                  </a:schemeClr>
                </a:solidFill>
                <a:latin typeface="+mj-lt"/>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53" y="6364653"/>
            <a:ext cx="1596068" cy="26836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4" y="228602"/>
            <a:ext cx="2498478" cy="290339"/>
          </a:xfrm>
          <a:prstGeom prst="rect">
            <a:avLst/>
          </a:prstGeom>
        </p:spPr>
      </p:pic>
    </p:spTree>
    <p:extLst>
      <p:ext uri="{BB962C8B-B14F-4D97-AF65-F5344CB8AC3E}">
        <p14:creationId xmlns:p14="http://schemas.microsoft.com/office/powerpoint/2010/main" val="306736574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3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304" y="291071"/>
            <a:ext cx="2862678" cy="747151"/>
          </a:xfrm>
          <a:prstGeom prst="rect">
            <a:avLst/>
          </a:prstGeom>
        </p:spPr>
      </p:pic>
      <p:pic>
        <p:nvPicPr>
          <p:cNvPr id="4" name="Picture 3" descr="MSFT_logotyp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01827" y="6029990"/>
            <a:ext cx="1320936" cy="506083"/>
          </a:xfrm>
          <a:prstGeom prst="rect">
            <a:avLst/>
          </a:prstGeom>
        </p:spPr>
      </p:pic>
      <p:sp>
        <p:nvSpPr>
          <p:cNvPr id="5" name="Text Placeholder 4"/>
          <p:cNvSpPr>
            <a:spLocks noGrp="1"/>
          </p:cNvSpPr>
          <p:nvPr>
            <p:ph type="body" sz="quarter" idx="12" hasCustomPrompt="1"/>
          </p:nvPr>
        </p:nvSpPr>
        <p:spPr>
          <a:xfrm>
            <a:off x="269240" y="4593273"/>
            <a:ext cx="6273418" cy="1794661"/>
          </a:xfrm>
          <a:prstGeom prst="rect">
            <a:avLst/>
          </a:prstGeom>
          <a:noFill/>
        </p:spPr>
        <p:txBody>
          <a:bodyPr lIns="143392" tIns="107544" rIns="143392" bIns="107544">
            <a:noAutofit/>
          </a:bodyPr>
          <a:lstStyle>
            <a:lvl1pPr marL="0" indent="0">
              <a:spcBef>
                <a:spcPts val="0"/>
              </a:spcBef>
              <a:buNone/>
              <a:defRPr sz="3500" spc="0" baseline="0">
                <a:solidFill>
                  <a:srgbClr val="0054A6"/>
                </a:solidFill>
                <a:latin typeface="+mj-lt"/>
              </a:defRPr>
            </a:lvl1pPr>
          </a:lstStyle>
          <a:p>
            <a:pPr lvl="0"/>
            <a:r>
              <a:rPr lang="en-US" dirty="0"/>
              <a:t>Speaker name</a:t>
            </a:r>
          </a:p>
        </p:txBody>
      </p:sp>
      <p:sp>
        <p:nvSpPr>
          <p:cNvPr id="6" name="Title 1"/>
          <p:cNvSpPr>
            <a:spLocks noGrp="1"/>
          </p:cNvSpPr>
          <p:nvPr>
            <p:ph type="title" hasCustomPrompt="1"/>
          </p:nvPr>
        </p:nvSpPr>
        <p:spPr>
          <a:xfrm>
            <a:off x="269239" y="2881140"/>
            <a:ext cx="9860611" cy="919687"/>
          </a:xfrm>
          <a:prstGeom prst="rect">
            <a:avLst/>
          </a:prstGeom>
          <a:noFill/>
        </p:spPr>
        <p:txBody>
          <a:bodyPr lIns="143392" tIns="89620" rIns="143392" bIns="89620" anchor="t" anchorCtr="0"/>
          <a:lstStyle>
            <a:lvl1pPr>
              <a:defRPr sz="5300" spc="-99" baseline="0">
                <a:solidFill>
                  <a:srgbClr val="0054A6"/>
                </a:solidFill>
              </a:defRPr>
            </a:lvl1pPr>
          </a:lstStyle>
          <a:p>
            <a:r>
              <a:rPr lang="en-US" dirty="0"/>
              <a:t>Presentation title</a:t>
            </a:r>
          </a:p>
        </p:txBody>
      </p:sp>
    </p:spTree>
    <p:extLst>
      <p:ext uri="{BB962C8B-B14F-4D97-AF65-F5344CB8AC3E}">
        <p14:creationId xmlns:p14="http://schemas.microsoft.com/office/powerpoint/2010/main" val="10483792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998848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4005984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426305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ABC6278-CF98-4FA0-B683-E87350CF8B7C}" type="datetimeFigureOut">
              <a:rPr lang="ru-RU" smtClean="0"/>
              <a:t>01.11.2016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13258532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445485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836890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76429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583372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74618835"/>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4198142"/>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306533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25751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460231"/>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943268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p:cNvSpPr>
            <a:spLocks noGrp="1"/>
          </p:cNvSpPr>
          <p:nvPr>
            <p:ph type="dt" sz="half" idx="10"/>
          </p:nvPr>
        </p:nvSpPr>
        <p:spPr/>
        <p:txBody>
          <a:bodyPr/>
          <a:lstStyle/>
          <a:p>
            <a:fld id="{FABC6278-CF98-4FA0-B683-E87350CF8B7C}" type="datetimeFigureOut">
              <a:rPr lang="ru-RU" smtClean="0"/>
              <a:t>01.11.2016</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21803172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16022"/>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36514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14067"/>
            <a:ext cx="11655840"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08528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0750808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22991308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096320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Title Slide Photo_Option">
    <p:bg>
      <p:bgPr>
        <a:solidFill>
          <a:srgbClr val="0078D7"/>
        </a:solidFill>
        <a:effectLst/>
      </p:bgPr>
    </p:bg>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350167" y="400024"/>
            <a:ext cx="1476922" cy="3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05877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8406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86A25A5-5675-4E20-A730-77E41B10B7CC}" type="datetimeFigureOut">
              <a:rPr lang="en-US" smtClean="0"/>
              <a:t>11/1/2016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4109C24-902F-4340-89D6-57ACCD0865DB}" type="slidenum">
              <a:rPr lang="en-US" smtClean="0"/>
              <a:t>‹#›</a:t>
            </a:fld>
            <a:endParaRPr lang="en-US"/>
          </a:p>
        </p:txBody>
      </p:sp>
    </p:spTree>
    <p:extLst>
      <p:ext uri="{BB962C8B-B14F-4D97-AF65-F5344CB8AC3E}">
        <p14:creationId xmlns:p14="http://schemas.microsoft.com/office/powerpoint/2010/main" val="21529276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3" y="5912754"/>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1" y="649719"/>
            <a:ext cx="10255939" cy="5104275"/>
          </a:xfrm>
          <a:prstGeom prst="rect">
            <a:avLst/>
          </a:prstGeom>
        </p:spPr>
      </p:pic>
    </p:spTree>
    <p:extLst>
      <p:ext uri="{BB962C8B-B14F-4D97-AF65-F5344CB8AC3E}">
        <p14:creationId xmlns:p14="http://schemas.microsoft.com/office/powerpoint/2010/main" val="3317440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p:cNvSpPr>
            <a:spLocks noGrp="1"/>
          </p:cNvSpPr>
          <p:nvPr>
            <p:ph type="dt" sz="half" idx="10"/>
          </p:nvPr>
        </p:nvSpPr>
        <p:spPr/>
        <p:txBody>
          <a:bodyPr/>
          <a:lstStyle/>
          <a:p>
            <a:fld id="{FABC6278-CF98-4FA0-B683-E87350CF8B7C}" type="datetimeFigureOut">
              <a:rPr lang="ru-RU" smtClean="0"/>
              <a:t>01.11.2016</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4177049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7" y="1366953"/>
            <a:ext cx="7231699" cy="3599141"/>
          </a:xfrm>
          <a:prstGeom prst="rect">
            <a:avLst/>
          </a:prstGeom>
        </p:spPr>
      </p:pic>
    </p:spTree>
    <p:extLst>
      <p:ext uri="{BB962C8B-B14F-4D97-AF65-F5344CB8AC3E}">
        <p14:creationId xmlns:p14="http://schemas.microsoft.com/office/powerpoint/2010/main" val="14676660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8113" y="918682"/>
            <a:ext cx="4015940" cy="5020636"/>
          </a:xfrm>
          <a:prstGeom prst="rect">
            <a:avLst/>
          </a:prstGeom>
        </p:spPr>
      </p:pic>
    </p:spTree>
    <p:extLst>
      <p:ext uri="{BB962C8B-B14F-4D97-AF65-F5344CB8AC3E}">
        <p14:creationId xmlns:p14="http://schemas.microsoft.com/office/powerpoint/2010/main" val="20039234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2103170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1315621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96042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61604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000234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1811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42821721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317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Date Placeholder 2"/>
          <p:cNvSpPr>
            <a:spLocks noGrp="1"/>
          </p:cNvSpPr>
          <p:nvPr>
            <p:ph type="dt" sz="half" idx="10"/>
          </p:nvPr>
        </p:nvSpPr>
        <p:spPr/>
        <p:txBody>
          <a:bodyPr/>
          <a:lstStyle/>
          <a:p>
            <a:fld id="{FABC6278-CF98-4FA0-B683-E87350CF8B7C}" type="datetimeFigureOut">
              <a:rPr lang="ru-RU" smtClean="0"/>
              <a:t>01.11.2016</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331374317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3394584"/>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801491"/>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7125782"/>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4875915"/>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7085366"/>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6630249"/>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9613951"/>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7952681"/>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8637035"/>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3453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BC6278-CF98-4FA0-B683-E87350CF8B7C}" type="datetimeFigureOut">
              <a:rPr lang="ru-RU" smtClean="0"/>
              <a:t>01.11.2016</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8285866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928693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Tree>
    <p:extLst>
      <p:ext uri="{BB962C8B-B14F-4D97-AF65-F5344CB8AC3E}">
        <p14:creationId xmlns:p14="http://schemas.microsoft.com/office/powerpoint/2010/main" val="3481664969"/>
      </p:ext>
    </p:extLst>
  </p:cSld>
  <p:clrMapOvr>
    <a:masterClrMapping/>
  </p:clrMapOvr>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Tree>
    <p:extLst>
      <p:ext uri="{BB962C8B-B14F-4D97-AF65-F5344CB8AC3E}">
        <p14:creationId xmlns:p14="http://schemas.microsoft.com/office/powerpoint/2010/main" val="417040923"/>
      </p:ext>
    </p:extLst>
  </p:cSld>
  <p:clrMapOvr>
    <a:masterClrMapping/>
  </p:clrMapOvr>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93721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9087363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24360395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buFont typeface="Arial" pitchFamily="34" charset="0"/>
              <a:buNone/>
              <a:tabLst/>
              <a:defRPr/>
            </a:pPr>
            <a:r>
              <a:rPr lang="en-US"/>
              <a:t>Click to edit Master text styles</a:t>
            </a:r>
          </a:p>
        </p:txBody>
      </p:sp>
    </p:spTree>
    <p:extLst>
      <p:ext uri="{BB962C8B-B14F-4D97-AF65-F5344CB8AC3E}">
        <p14:creationId xmlns:p14="http://schemas.microsoft.com/office/powerpoint/2010/main" val="1198780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182880" tIns="146304" rIns="182880" bIns="146304" anchor="ctr">
            <a:noAutofit/>
          </a:bodyPr>
          <a:lstStyle>
            <a:lvl1pPr>
              <a:lnSpc>
                <a:spcPct val="95000"/>
              </a:lnSpc>
              <a:spcBef>
                <a:spcPts val="0"/>
              </a:spcBef>
              <a:spcAft>
                <a:spcPts val="1600"/>
              </a:spcAft>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5985"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40"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40669756"/>
      </p:ext>
    </p:extLst>
  </p:cSld>
  <p:clrMapOvr>
    <a:masterClrMapping/>
  </p:clrMapOvr>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85" rtl="0" eaLnBrk="1" latinLnBrk="0" hangingPunct="1">
              <a:spcBef>
                <a:spcPct val="20000"/>
              </a:spcBef>
              <a:spcAft>
                <a:spcPts val="1600"/>
              </a:spcAft>
              <a:buFont typeface="Arial" pitchFamily="34" charset="0"/>
              <a:buNone/>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40"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02593352"/>
      </p:ext>
    </p:extLst>
  </p:cSld>
  <p:clrMapOvr>
    <a:masterClrMapping/>
  </p:clrMapOvr>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85" rtl="0" eaLnBrk="1" latinLnBrk="0" hangingPunct="1">
              <a:spcBef>
                <a:spcPct val="20000"/>
              </a:spcBef>
              <a:buFont typeface="Arial" pitchFamily="34" charset="0"/>
              <a:buNone/>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618743079"/>
      </p:ext>
    </p:extLst>
  </p:cSld>
  <p:clrMapOvr>
    <a:masterClrMapping/>
  </p:clrMapOvr>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ABC6278-CF98-4FA0-B683-E87350CF8B7C}" type="datetimeFigureOut">
              <a:rPr lang="ru-RU" smtClean="0"/>
              <a:t>01.11.2016</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67449673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34779"/>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581" indent="-236500">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077" indent="-336080">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5985" rtl="0" eaLnBrk="1" latinLnBrk="0" hangingPunct="1">
              <a:spcBef>
                <a:spcPct val="20000"/>
              </a:spcBef>
              <a:spcAft>
                <a:spcPts val="800"/>
              </a:spcAft>
              <a:buFont typeface="Arial" pitchFamily="34" charset="0"/>
              <a:buNone/>
            </a:pPr>
            <a:r>
              <a:rPr lang="en-US"/>
              <a:t>Click to edit Master text styles</a:t>
            </a:r>
          </a:p>
          <a:p>
            <a:pPr marL="0" lvl="1" indent="0" algn="l" defTabSz="895985" rtl="0" eaLnBrk="1" latinLnBrk="0" hangingPunct="1">
              <a:spcBef>
                <a:spcPct val="20000"/>
              </a:spcBef>
              <a:spcAft>
                <a:spcPts val="800"/>
              </a:spcAft>
              <a:buFont typeface="Arial" pitchFamily="34" charset="0"/>
              <a:buNone/>
            </a:pPr>
            <a:r>
              <a:rPr lang="en-US"/>
              <a:t>Second level</a:t>
            </a:r>
          </a:p>
          <a:p>
            <a:pPr marL="0" lvl="2" indent="0" algn="l" defTabSz="895985"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9029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2667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77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40" rtl="0" eaLnBrk="1" fontAlgn="base" latinLnBrk="0" hangingPunct="1">
              <a:lnSpc>
                <a:spcPct val="95000"/>
              </a:lnSpc>
              <a:spcBef>
                <a:spcPts val="0"/>
              </a:spcBef>
              <a:spcAft>
                <a:spcPts val="0"/>
              </a:spcAft>
              <a:buClr>
                <a:schemeClr val="accent1"/>
              </a:buClr>
              <a:buSzPct val="110000"/>
              <a:buFont typeface="Avenir LT Pro 45 Book" charset="0"/>
              <a:buNone/>
              <a:tabLst/>
              <a:defRPr sz="1567"/>
            </a:lvl1pPr>
          </a:lstStyle>
          <a:p>
            <a:r>
              <a:rPr lang="en-US"/>
              <a:t>Click icon to add picture</a:t>
            </a:r>
            <a:endParaRPr lang="en-US" dirty="0"/>
          </a:p>
        </p:txBody>
      </p:sp>
      <p:sp>
        <p:nvSpPr>
          <p:cNvPr id="8" name="Picture Placeholder 12"/>
          <p:cNvSpPr>
            <a:spLocks noGrp="1"/>
          </p:cNvSpPr>
          <p:nvPr>
            <p:ph type="pic" sz="quarter" idx="18"/>
          </p:nvPr>
        </p:nvSpPr>
        <p:spPr>
          <a:xfrm>
            <a:off x="4651738" y="2256323"/>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7"/>
            </a:lvl1pPr>
          </a:lstStyle>
          <a:p>
            <a:r>
              <a:rPr lang="en-US"/>
              <a:t>Click icon to add picture</a:t>
            </a:r>
            <a:endParaRPr lang="en-US" dirty="0"/>
          </a:p>
        </p:txBody>
      </p:sp>
      <p:sp>
        <p:nvSpPr>
          <p:cNvPr id="9" name="Picture Placeholder 12"/>
          <p:cNvSpPr>
            <a:spLocks noGrp="1"/>
          </p:cNvSpPr>
          <p:nvPr>
            <p:ph type="pic" sz="quarter" idx="19"/>
          </p:nvPr>
        </p:nvSpPr>
        <p:spPr>
          <a:xfrm>
            <a:off x="8095786"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7"/>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8"/>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40" rtl="0" eaLnBrk="1" fontAlgn="base" latinLnBrk="0" hangingPunct="1">
              <a:lnSpc>
                <a:spcPct val="95000"/>
              </a:lnSpc>
              <a:spcBef>
                <a:spcPts val="0"/>
              </a:spcBef>
              <a:spcAft>
                <a:spcPts val="0"/>
              </a:spcAft>
              <a:buClr>
                <a:schemeClr val="accent1"/>
              </a:buClr>
              <a:buSzPct val="110000"/>
              <a:buFont typeface="Avenir LT Pro 45 Book" charset="0"/>
              <a:buNone/>
              <a:tabLst/>
              <a:defRPr sz="1567"/>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08644193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1974981"/>
            <a:ext cx="8871457" cy="2387600"/>
          </a:xfrm>
        </p:spPr>
        <p:txBody>
          <a:bodyPr anchor="ctr">
            <a:noAutofit/>
          </a:bodyPr>
          <a:lstStyle>
            <a:lvl1pPr algn="l">
              <a:defRPr sz="9596"/>
            </a:lvl1pPr>
          </a:lstStyle>
          <a:p>
            <a:r>
              <a:rPr lang="en-US" dirty="0"/>
              <a:t>Title of the talk goes here</a:t>
            </a:r>
          </a:p>
        </p:txBody>
      </p:sp>
      <p:sp>
        <p:nvSpPr>
          <p:cNvPr id="3" name="Subtitle 2"/>
          <p:cNvSpPr>
            <a:spLocks noGrp="1"/>
          </p:cNvSpPr>
          <p:nvPr>
            <p:ph type="subTitle" idx="1" hasCustomPrompt="1"/>
          </p:nvPr>
        </p:nvSpPr>
        <p:spPr>
          <a:xfrm>
            <a:off x="606177" y="5115699"/>
            <a:ext cx="8871457" cy="1297459"/>
          </a:xfrm>
        </p:spPr>
        <p:txBody>
          <a:bodyPr>
            <a:noAutofit/>
          </a:bodyPr>
          <a:lstStyle>
            <a:lvl1pPr marL="0" indent="0" algn="l">
              <a:buNone/>
              <a:defRPr sz="2000">
                <a:solidFill>
                  <a:srgbClr val="00B0F0"/>
                </a:solidFill>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95444667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38606979"/>
      </p:ext>
    </p:extLst>
  </p:cSld>
  <p:clrMapOvr>
    <a:overrideClrMapping bg1="dk1" tx1="lt1" bg2="dk2" tx2="lt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3"/>
            <a:ext cx="11494683" cy="896518"/>
          </a:xfrm>
        </p:spPr>
        <p:txBody>
          <a:bodyPr/>
          <a:lstStyle>
            <a:lvl1pPr>
              <a:defRPr sz="5685">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solidFill>
                  <a:schemeClr val="bg1"/>
                </a:solidFill>
                <a:latin typeface="+mn-lt"/>
              </a:defRPr>
            </a:lvl1pPr>
            <a:lvl2pPr>
              <a:defRPr sz="2353">
                <a:solidFill>
                  <a:schemeClr val="bg1"/>
                </a:solidFill>
              </a:defRPr>
            </a:lvl2pPr>
            <a:lvl3pPr>
              <a:defRPr sz="1961">
                <a:solidFill>
                  <a:schemeClr val="bg1"/>
                </a:solidFill>
              </a:defRPr>
            </a:lvl3pPr>
            <a:lvl4pPr>
              <a:defRPr sz="1765">
                <a:solidFill>
                  <a:schemeClr val="bg1"/>
                </a:solidFill>
              </a:defRPr>
            </a:lvl4pPr>
            <a:lvl5pPr>
              <a:defRPr sz="1765">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79159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049472104"/>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2971541708"/>
      </p:ext>
    </p:extLst>
  </p:cSld>
  <p:clrMapOvr>
    <a:masterClrMapping/>
  </p:clrMapOvr>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97739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ABC6278-CF98-4FA0-B683-E87350CF8B7C}" type="datetimeFigureOut">
              <a:rPr lang="ru-RU" smtClean="0"/>
              <a:t>01.11.2016</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21236427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50478508"/>
      </p:ext>
    </p:extLst>
  </p:cSld>
  <p:clrMapOvr>
    <a:masterClrMapping/>
  </p:clrMapOvr>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44551337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96041724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pic>
        <p:nvPicPr>
          <p:cNvPr id="7" name="Picture 6"/>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00468275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898190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5041573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773621237"/>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40119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13886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7564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3.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5" Type="http://schemas.openxmlformats.org/officeDocument/2006/relationships/slideLayout" Target="../slideLayouts/slideLayout190.xml"/><Relationship Id="rId10" Type="http://schemas.openxmlformats.org/officeDocument/2006/relationships/theme" Target="../theme/theme11.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21" Type="http://schemas.openxmlformats.org/officeDocument/2006/relationships/slideLayout" Target="../slideLayouts/slideLayout215.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slideLayout" Target="../slideLayouts/slideLayout214.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24" Type="http://schemas.openxmlformats.org/officeDocument/2006/relationships/image" Target="../media/image84.png"/><Relationship Id="rId5" Type="http://schemas.openxmlformats.org/officeDocument/2006/relationships/slideLayout" Target="../slideLayouts/slideLayout199.xml"/><Relationship Id="rId15" Type="http://schemas.openxmlformats.org/officeDocument/2006/relationships/slideLayout" Target="../slideLayouts/slideLayout209.xml"/><Relationship Id="rId23" Type="http://schemas.openxmlformats.org/officeDocument/2006/relationships/theme" Target="../theme/theme12.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 Id="rId22" Type="http://schemas.openxmlformats.org/officeDocument/2006/relationships/slideLayout" Target="../slideLayouts/slideLayout21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26" Type="http://schemas.openxmlformats.org/officeDocument/2006/relationships/slideLayout" Target="../slideLayouts/slideLayout242.xml"/><Relationship Id="rId3" Type="http://schemas.openxmlformats.org/officeDocument/2006/relationships/slideLayout" Target="../slideLayouts/slideLayout219.xml"/><Relationship Id="rId21" Type="http://schemas.openxmlformats.org/officeDocument/2006/relationships/slideLayout" Target="../slideLayouts/slideLayout237.xml"/><Relationship Id="rId34" Type="http://schemas.openxmlformats.org/officeDocument/2006/relationships/theme" Target="../theme/theme13.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5" Type="http://schemas.openxmlformats.org/officeDocument/2006/relationships/slideLayout" Target="../slideLayouts/slideLayout241.xml"/><Relationship Id="rId33" Type="http://schemas.openxmlformats.org/officeDocument/2006/relationships/slideLayout" Target="../slideLayouts/slideLayout249.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29" Type="http://schemas.openxmlformats.org/officeDocument/2006/relationships/slideLayout" Target="../slideLayouts/slideLayout245.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24" Type="http://schemas.openxmlformats.org/officeDocument/2006/relationships/slideLayout" Target="../slideLayouts/slideLayout240.xml"/><Relationship Id="rId32" Type="http://schemas.openxmlformats.org/officeDocument/2006/relationships/slideLayout" Target="../slideLayouts/slideLayout248.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23" Type="http://schemas.openxmlformats.org/officeDocument/2006/relationships/slideLayout" Target="../slideLayouts/slideLayout239.xml"/><Relationship Id="rId28" Type="http://schemas.openxmlformats.org/officeDocument/2006/relationships/slideLayout" Target="../slideLayouts/slideLayout244.xml"/><Relationship Id="rId36" Type="http://schemas.openxmlformats.org/officeDocument/2006/relationships/image" Target="../media/image91.png"/><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31" Type="http://schemas.openxmlformats.org/officeDocument/2006/relationships/slideLayout" Target="../slideLayouts/slideLayout247.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slideLayout" Target="../slideLayouts/slideLayout238.xml"/><Relationship Id="rId27" Type="http://schemas.openxmlformats.org/officeDocument/2006/relationships/slideLayout" Target="../slideLayouts/slideLayout243.xml"/><Relationship Id="rId30" Type="http://schemas.openxmlformats.org/officeDocument/2006/relationships/slideLayout" Target="../slideLayouts/slideLayout246.xml"/><Relationship Id="rId35" Type="http://schemas.openxmlformats.org/officeDocument/2006/relationships/image" Target="../media/image90.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slideLayout" Target="../slideLayouts/slideLayout262.xml"/><Relationship Id="rId18" Type="http://schemas.openxmlformats.org/officeDocument/2006/relationships/theme" Target="../theme/theme14.xml"/><Relationship Id="rId3" Type="http://schemas.openxmlformats.org/officeDocument/2006/relationships/slideLayout" Target="../slideLayouts/slideLayout252.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17" Type="http://schemas.openxmlformats.org/officeDocument/2006/relationships/slideLayout" Target="../slideLayouts/slideLayout266.xml"/><Relationship Id="rId2" Type="http://schemas.openxmlformats.org/officeDocument/2006/relationships/slideLayout" Target="../slideLayouts/slideLayout251.xml"/><Relationship Id="rId16" Type="http://schemas.openxmlformats.org/officeDocument/2006/relationships/slideLayout" Target="../slideLayouts/slideLayout265.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5" Type="http://schemas.openxmlformats.org/officeDocument/2006/relationships/slideLayout" Target="../slideLayouts/slideLayout264.xml"/><Relationship Id="rId10" Type="http://schemas.openxmlformats.org/officeDocument/2006/relationships/slideLayout" Target="../slideLayouts/slideLayout259.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image" Target="../media/image1.png"/><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image" Target="../media/image1.png"/><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theme" Target="../theme/theme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theme" Target="../theme/theme4.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image" Target="../media/image1.png"/><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theme" Target="../theme/theme5.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theme" Target="../theme/theme6.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5" Type="http://schemas.openxmlformats.org/officeDocument/2006/relationships/slideLayout" Target="../slideLayouts/slideLayout142.xml"/><Relationship Id="rId4" Type="http://schemas.openxmlformats.org/officeDocument/2006/relationships/slideLayout" Target="../slideLayouts/slideLayout14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5" Type="http://schemas.openxmlformats.org/officeDocument/2006/relationships/slideLayout" Target="../slideLayouts/slideLayout149.xml"/><Relationship Id="rId10" Type="http://schemas.openxmlformats.org/officeDocument/2006/relationships/theme" Target="../theme/theme8.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theme" Target="../theme/theme9.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BC6278-CF98-4FA0-B683-E87350CF8B7C}" type="datetimeFigureOut">
              <a:rPr lang="ru-RU" smtClean="0"/>
              <a:t>01.11.2016</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CF6468-C320-4D85-BD95-08A9A798228E}" type="slidenum">
              <a:rPr lang="ru-RU" smtClean="0"/>
              <a:t>‹#›</a:t>
            </a:fld>
            <a:endParaRPr lang="ru-RU"/>
          </a:p>
        </p:txBody>
      </p:sp>
    </p:spTree>
    <p:extLst>
      <p:ext uri="{BB962C8B-B14F-4D97-AF65-F5344CB8AC3E}">
        <p14:creationId xmlns:p14="http://schemas.microsoft.com/office/powerpoint/2010/main" val="2132295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31" y="291106"/>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5" y="1189181"/>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3734939" y="6677034"/>
            <a:ext cx="4720568" cy="196836"/>
          </a:xfrm>
          <a:prstGeom prst="rect">
            <a:avLst/>
          </a:prstGeom>
          <a:noFill/>
        </p:spPr>
        <p:txBody>
          <a:bodyPr wrap="square" lIns="179284" tIns="143429" rIns="179284" bIns="143429" rtlCol="0" anchor="ctr">
            <a:noAutofit/>
          </a:bodyPr>
          <a:lstStyle/>
          <a:p>
            <a:pPr algn="ctr">
              <a:lnSpc>
                <a:spcPct val="90000"/>
              </a:lnSpc>
              <a:spcAft>
                <a:spcPts val="588"/>
              </a:spcAft>
            </a:pPr>
            <a:r>
              <a:rPr lang="en-US" sz="1079"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2840549628"/>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6" r:id="rId21"/>
  </p:sldLayoutIdLst>
  <p:txStyles>
    <p:titleStyle>
      <a:lvl1pPr algn="l" defTabSz="914408" rtl="0" eaLnBrk="1" latinLnBrk="0" hangingPunct="1">
        <a:lnSpc>
          <a:spcPct val="90000"/>
        </a:lnSpc>
        <a:spcBef>
          <a:spcPct val="0"/>
        </a:spcBef>
        <a:buNone/>
        <a:defRPr lang="en-US" sz="5294" b="0" kern="1200" cap="none" spc="-99"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61" marR="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18" marR="0" indent="-23655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4"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81"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88"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62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2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3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08" rtl="0" eaLnBrk="1" latinLnBrk="0" hangingPunct="1">
        <a:defRPr sz="1765" kern="1200">
          <a:solidFill>
            <a:schemeClr val="tx1"/>
          </a:solidFill>
          <a:latin typeface="+mn-lt"/>
          <a:ea typeface="+mn-ea"/>
          <a:cs typeface="+mn-cs"/>
        </a:defRPr>
      </a:lvl1pPr>
      <a:lvl2pPr marL="457205" algn="l" defTabSz="914408" rtl="0" eaLnBrk="1" latinLnBrk="0" hangingPunct="1">
        <a:defRPr sz="1765" kern="1200">
          <a:solidFill>
            <a:schemeClr val="tx1"/>
          </a:solidFill>
          <a:latin typeface="+mn-lt"/>
          <a:ea typeface="+mn-ea"/>
          <a:cs typeface="+mn-cs"/>
        </a:defRPr>
      </a:lvl2pPr>
      <a:lvl3pPr marL="914408" algn="l" defTabSz="914408" rtl="0" eaLnBrk="1" latinLnBrk="0" hangingPunct="1">
        <a:defRPr sz="1765" kern="1200">
          <a:solidFill>
            <a:schemeClr val="tx1"/>
          </a:solidFill>
          <a:latin typeface="+mn-lt"/>
          <a:ea typeface="+mn-ea"/>
          <a:cs typeface="+mn-cs"/>
        </a:defRPr>
      </a:lvl3pPr>
      <a:lvl4pPr marL="1371614" algn="l" defTabSz="914408" rtl="0" eaLnBrk="1" latinLnBrk="0" hangingPunct="1">
        <a:defRPr sz="1765" kern="1200">
          <a:solidFill>
            <a:schemeClr val="tx1"/>
          </a:solidFill>
          <a:latin typeface="+mn-lt"/>
          <a:ea typeface="+mn-ea"/>
          <a:cs typeface="+mn-cs"/>
        </a:defRPr>
      </a:lvl4pPr>
      <a:lvl5pPr marL="1828817" algn="l" defTabSz="914408" rtl="0" eaLnBrk="1" latinLnBrk="0" hangingPunct="1">
        <a:defRPr sz="1765" kern="1200">
          <a:solidFill>
            <a:schemeClr val="tx1"/>
          </a:solidFill>
          <a:latin typeface="+mn-lt"/>
          <a:ea typeface="+mn-ea"/>
          <a:cs typeface="+mn-cs"/>
        </a:defRPr>
      </a:lvl5pPr>
      <a:lvl6pPr marL="2286023" algn="l" defTabSz="914408" rtl="0" eaLnBrk="1" latinLnBrk="0" hangingPunct="1">
        <a:defRPr sz="1765" kern="1200">
          <a:solidFill>
            <a:schemeClr val="tx1"/>
          </a:solidFill>
          <a:latin typeface="+mn-lt"/>
          <a:ea typeface="+mn-ea"/>
          <a:cs typeface="+mn-cs"/>
        </a:defRPr>
      </a:lvl6pPr>
      <a:lvl7pPr marL="2743226" algn="l" defTabSz="914408" rtl="0" eaLnBrk="1" latinLnBrk="0" hangingPunct="1">
        <a:defRPr sz="1765" kern="1200">
          <a:solidFill>
            <a:schemeClr val="tx1"/>
          </a:solidFill>
          <a:latin typeface="+mn-lt"/>
          <a:ea typeface="+mn-ea"/>
          <a:cs typeface="+mn-cs"/>
        </a:defRPr>
      </a:lvl7pPr>
      <a:lvl8pPr marL="3200430" algn="l" defTabSz="914408" rtl="0" eaLnBrk="1" latinLnBrk="0" hangingPunct="1">
        <a:defRPr sz="1765" kern="1200">
          <a:solidFill>
            <a:schemeClr val="tx1"/>
          </a:solidFill>
          <a:latin typeface="+mn-lt"/>
          <a:ea typeface="+mn-ea"/>
          <a:cs typeface="+mn-cs"/>
        </a:defRPr>
      </a:lvl8pPr>
      <a:lvl9pPr marL="3657637" algn="l" defTabSz="91440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0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1"/>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914408"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2498173758"/>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2" r:id="rId4"/>
    <p:sldLayoutId id="2147483853" r:id="rId5"/>
    <p:sldLayoutId id="2147483854" r:id="rId6"/>
    <p:sldLayoutId id="2147483855" r:id="rId7"/>
    <p:sldLayoutId id="2147483856" r:id="rId8"/>
    <p:sldLayoutId id="2147483857" r:id="rId9"/>
  </p:sldLayoutIdLst>
  <p:hf sldNum="0" hdr="0" dt="0"/>
  <p:txStyles>
    <p:titleStyle>
      <a:lvl1pPr algn="l" defTabSz="914408"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1" marR="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18" marR="0" indent="-23655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4"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81"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88"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62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2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3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08" rtl="0" eaLnBrk="1" latinLnBrk="0" hangingPunct="1">
        <a:defRPr sz="1765" kern="1200">
          <a:solidFill>
            <a:schemeClr val="tx1"/>
          </a:solidFill>
          <a:latin typeface="+mn-lt"/>
          <a:ea typeface="+mn-ea"/>
          <a:cs typeface="+mn-cs"/>
        </a:defRPr>
      </a:lvl1pPr>
      <a:lvl2pPr marL="457205" algn="l" defTabSz="914408" rtl="0" eaLnBrk="1" latinLnBrk="0" hangingPunct="1">
        <a:defRPr sz="1765" kern="1200">
          <a:solidFill>
            <a:schemeClr val="tx1"/>
          </a:solidFill>
          <a:latin typeface="+mn-lt"/>
          <a:ea typeface="+mn-ea"/>
          <a:cs typeface="+mn-cs"/>
        </a:defRPr>
      </a:lvl2pPr>
      <a:lvl3pPr marL="914408" algn="l" defTabSz="914408" rtl="0" eaLnBrk="1" latinLnBrk="0" hangingPunct="1">
        <a:defRPr sz="1765" kern="1200">
          <a:solidFill>
            <a:schemeClr val="tx1"/>
          </a:solidFill>
          <a:latin typeface="+mn-lt"/>
          <a:ea typeface="+mn-ea"/>
          <a:cs typeface="+mn-cs"/>
        </a:defRPr>
      </a:lvl3pPr>
      <a:lvl4pPr marL="1371614" algn="l" defTabSz="914408" rtl="0" eaLnBrk="1" latinLnBrk="0" hangingPunct="1">
        <a:defRPr sz="1765" kern="1200">
          <a:solidFill>
            <a:schemeClr val="tx1"/>
          </a:solidFill>
          <a:latin typeface="+mn-lt"/>
          <a:ea typeface="+mn-ea"/>
          <a:cs typeface="+mn-cs"/>
        </a:defRPr>
      </a:lvl4pPr>
      <a:lvl5pPr marL="1828817" algn="l" defTabSz="914408" rtl="0" eaLnBrk="1" latinLnBrk="0" hangingPunct="1">
        <a:defRPr sz="1765" kern="1200">
          <a:solidFill>
            <a:schemeClr val="tx1"/>
          </a:solidFill>
          <a:latin typeface="+mn-lt"/>
          <a:ea typeface="+mn-ea"/>
          <a:cs typeface="+mn-cs"/>
        </a:defRPr>
      </a:lvl5pPr>
      <a:lvl6pPr marL="2286023" algn="l" defTabSz="914408" rtl="0" eaLnBrk="1" latinLnBrk="0" hangingPunct="1">
        <a:defRPr sz="1765" kern="1200">
          <a:solidFill>
            <a:schemeClr val="tx1"/>
          </a:solidFill>
          <a:latin typeface="+mn-lt"/>
          <a:ea typeface="+mn-ea"/>
          <a:cs typeface="+mn-cs"/>
        </a:defRPr>
      </a:lvl6pPr>
      <a:lvl7pPr marL="2743226" algn="l" defTabSz="914408" rtl="0" eaLnBrk="1" latinLnBrk="0" hangingPunct="1">
        <a:defRPr sz="1765" kern="1200">
          <a:solidFill>
            <a:schemeClr val="tx1"/>
          </a:solidFill>
          <a:latin typeface="+mn-lt"/>
          <a:ea typeface="+mn-ea"/>
          <a:cs typeface="+mn-cs"/>
        </a:defRPr>
      </a:lvl7pPr>
      <a:lvl8pPr marL="3200430" algn="l" defTabSz="914408" rtl="0" eaLnBrk="1" latinLnBrk="0" hangingPunct="1">
        <a:defRPr sz="1765" kern="1200">
          <a:solidFill>
            <a:schemeClr val="tx1"/>
          </a:solidFill>
          <a:latin typeface="+mn-lt"/>
          <a:ea typeface="+mn-ea"/>
          <a:cs typeface="+mn-cs"/>
        </a:defRPr>
      </a:lvl8pPr>
      <a:lvl9pPr marL="3657637" algn="l" defTabSz="91440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4"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875513802"/>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 id="2147483877" r:id="rId19"/>
    <p:sldLayoutId id="2147483878" r:id="rId20"/>
    <p:sldLayoutId id="2147483879" r:id="rId21"/>
    <p:sldLayoutId id="2147483881" r:id="rId22"/>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885133360"/>
      </p:ext>
    </p:extLst>
  </p:cSld>
  <p:clrMap bg1="dk1" tx1="lt1" bg2="dk2" tx2="lt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 id="2147483903" r:id="rId20"/>
    <p:sldLayoutId id="2147483904" r:id="rId21"/>
    <p:sldLayoutId id="2147483905" r:id="rId22"/>
    <p:sldLayoutId id="2147483906" r:id="rId23"/>
    <p:sldLayoutId id="2147483907" r:id="rId24"/>
    <p:sldLayoutId id="2147483908" r:id="rId25"/>
    <p:sldLayoutId id="2147483909" r:id="rId26"/>
    <p:sldLayoutId id="2147483910" r:id="rId27"/>
    <p:sldLayoutId id="2147483911" r:id="rId28"/>
    <p:sldLayoutId id="2147483912" r:id="rId29"/>
    <p:sldLayoutId id="2147483913" r:id="rId30"/>
    <p:sldLayoutId id="2147483914" r:id="rId31"/>
    <p:sldLayoutId id="2147483915" r:id="rId32"/>
    <p:sldLayoutId id="2147483916" r:id="rId33"/>
  </p:sldLayoutIdLst>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076277"/>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32" r:id="rId15"/>
    <p:sldLayoutId id="2147483933" r:id="rId16"/>
    <p:sldLayoutId id="214748393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099036983"/>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39535210"/>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891407279"/>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0"/>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11984542"/>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 id="2147483765" r:id="rId24"/>
    <p:sldLayoutId id="2147483766" r:id="rId25"/>
    <p:sldLayoutId id="2147483767" r:id="rId26"/>
    <p:sldLayoutId id="2147483768" r:id="rId27"/>
    <p:sldLayoutId id="2147483769" r:id="rId28"/>
  </p:sldLayoutIdLst>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5590808"/>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792" r:id="rId22"/>
  </p:sldLayoutIdLst>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85756209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Lst>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07"/>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81"/>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914419"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9"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411"/>
            <a:fld id="{27258FFF-F925-446B-8502-81C933981705}" type="slidenum">
              <a:rPr lang="ru-RU" smtClean="0">
                <a:gradFill>
                  <a:gsLst>
                    <a:gs pos="2239">
                      <a:srgbClr val="505050"/>
                    </a:gs>
                    <a:gs pos="11940">
                      <a:srgbClr val="505050"/>
                    </a:gs>
                  </a:gsLst>
                  <a:lin ang="5400000" scaled="0"/>
                </a:gradFill>
              </a:rPr>
              <a:pPr defTabSz="914411"/>
              <a:t>‹#›</a:t>
            </a:fld>
            <a:endParaRPr lang="ru-RU"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544603078"/>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7" r:id="rId5"/>
    <p:sldLayoutId id="2147483808" r:id="rId6"/>
    <p:sldLayoutId id="2147483809" r:id="rId7"/>
    <p:sldLayoutId id="2147483810" r:id="rId8"/>
    <p:sldLayoutId id="2147483811" r:id="rId9"/>
  </p:sldLayoutIdLst>
  <p:hf sldNum="0" hdr="0" dt="0"/>
  <p:txStyles>
    <p:titleStyle>
      <a:lvl1pPr algn="l" defTabSz="914419"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5" marR="0" indent="-336165" algn="l" defTabSz="914419"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25" marR="0" indent="-236559" algn="l" defTabSz="914419"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83" marR="0" indent="-224110" algn="l" defTabSz="914419"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93" marR="0" indent="-224110" algn="l" defTabSz="914419"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603" marR="0" indent="-224110" algn="l" defTabSz="914419"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653" indent="-228606" algn="l" defTabSz="914419"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64" indent="-228606" algn="l" defTabSz="914419"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74" indent="-228606" algn="l" defTabSz="914419"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85" indent="-228606" algn="l" defTabSz="914419"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9" rtl="0" eaLnBrk="1" latinLnBrk="0" hangingPunct="1">
        <a:defRPr sz="1765" kern="1200">
          <a:solidFill>
            <a:schemeClr val="tx1"/>
          </a:solidFill>
          <a:latin typeface="+mn-lt"/>
          <a:ea typeface="+mn-ea"/>
          <a:cs typeface="+mn-cs"/>
        </a:defRPr>
      </a:lvl1pPr>
      <a:lvl2pPr marL="457210" algn="l" defTabSz="914419" rtl="0" eaLnBrk="1" latinLnBrk="0" hangingPunct="1">
        <a:defRPr sz="1765" kern="1200">
          <a:solidFill>
            <a:schemeClr val="tx1"/>
          </a:solidFill>
          <a:latin typeface="+mn-lt"/>
          <a:ea typeface="+mn-ea"/>
          <a:cs typeface="+mn-cs"/>
        </a:defRPr>
      </a:lvl2pPr>
      <a:lvl3pPr marL="914419" algn="l" defTabSz="914419" rtl="0" eaLnBrk="1" latinLnBrk="0" hangingPunct="1">
        <a:defRPr sz="1765" kern="1200">
          <a:solidFill>
            <a:schemeClr val="tx1"/>
          </a:solidFill>
          <a:latin typeface="+mn-lt"/>
          <a:ea typeface="+mn-ea"/>
          <a:cs typeface="+mn-cs"/>
        </a:defRPr>
      </a:lvl3pPr>
      <a:lvl4pPr marL="1371630" algn="l" defTabSz="914419" rtl="0" eaLnBrk="1" latinLnBrk="0" hangingPunct="1">
        <a:defRPr sz="1765" kern="1200">
          <a:solidFill>
            <a:schemeClr val="tx1"/>
          </a:solidFill>
          <a:latin typeface="+mn-lt"/>
          <a:ea typeface="+mn-ea"/>
          <a:cs typeface="+mn-cs"/>
        </a:defRPr>
      </a:lvl4pPr>
      <a:lvl5pPr marL="1828838" algn="l" defTabSz="914419" rtl="0" eaLnBrk="1" latinLnBrk="0" hangingPunct="1">
        <a:defRPr sz="1765" kern="1200">
          <a:solidFill>
            <a:schemeClr val="tx1"/>
          </a:solidFill>
          <a:latin typeface="+mn-lt"/>
          <a:ea typeface="+mn-ea"/>
          <a:cs typeface="+mn-cs"/>
        </a:defRPr>
      </a:lvl5pPr>
      <a:lvl6pPr marL="2286050" algn="l" defTabSz="914419" rtl="0" eaLnBrk="1" latinLnBrk="0" hangingPunct="1">
        <a:defRPr sz="1765" kern="1200">
          <a:solidFill>
            <a:schemeClr val="tx1"/>
          </a:solidFill>
          <a:latin typeface="+mn-lt"/>
          <a:ea typeface="+mn-ea"/>
          <a:cs typeface="+mn-cs"/>
        </a:defRPr>
      </a:lvl6pPr>
      <a:lvl7pPr marL="2743259" algn="l" defTabSz="914419" rtl="0" eaLnBrk="1" latinLnBrk="0" hangingPunct="1">
        <a:defRPr sz="1765" kern="1200">
          <a:solidFill>
            <a:schemeClr val="tx1"/>
          </a:solidFill>
          <a:latin typeface="+mn-lt"/>
          <a:ea typeface="+mn-ea"/>
          <a:cs typeface="+mn-cs"/>
        </a:defRPr>
      </a:lvl7pPr>
      <a:lvl8pPr marL="3200469" algn="l" defTabSz="914419" rtl="0" eaLnBrk="1" latinLnBrk="0" hangingPunct="1">
        <a:defRPr sz="1765" kern="1200">
          <a:solidFill>
            <a:schemeClr val="tx1"/>
          </a:solidFill>
          <a:latin typeface="+mn-lt"/>
          <a:ea typeface="+mn-ea"/>
          <a:cs typeface="+mn-cs"/>
        </a:defRPr>
      </a:lvl8pPr>
      <a:lvl9pPr marL="3657681" algn="l" defTabSz="914419"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2807628683"/>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2.xml"/></Relationships>
</file>

<file path=ppt/slides/_rels/slide28.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2.xml"/><Relationship Id="rId1" Type="http://schemas.openxmlformats.org/officeDocument/2006/relationships/slideLayout" Target="../slideLayouts/slideLayout230.xml"/><Relationship Id="rId4" Type="http://schemas.openxmlformats.org/officeDocument/2006/relationships/image" Target="../media/image122.emf"/></Relationships>
</file>

<file path=ppt/slides/_rels/slide29.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3.xml"/><Relationship Id="rId1" Type="http://schemas.openxmlformats.org/officeDocument/2006/relationships/slideLayout" Target="../slideLayouts/slideLayout230.xml"/><Relationship Id="rId4" Type="http://schemas.openxmlformats.org/officeDocument/2006/relationships/image" Target="../media/image122.emf"/></Relationships>
</file>

<file path=ppt/slides/_rels/slide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4.xml"/><Relationship Id="rId1" Type="http://schemas.openxmlformats.org/officeDocument/2006/relationships/slideLayout" Target="../slideLayouts/slideLayout230.xml"/><Relationship Id="rId4" Type="http://schemas.openxmlformats.org/officeDocument/2006/relationships/image" Target="../media/image122.emf"/></Relationships>
</file>

<file path=ppt/slides/_rels/slide3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30.xml"/></Relationships>
</file>

<file path=ppt/slides/_rels/slide32.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30.xml"/></Relationships>
</file>

<file path=ppt/slides/_rels/slide3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5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4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jpeg"/><Relationship Id="rId1" Type="http://schemas.openxmlformats.org/officeDocument/2006/relationships/slideLayout" Target="../slideLayouts/slideLayout256.xml"/></Relationships>
</file>

<file path=ppt/slides/_rels/slide4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5.jpeg"/><Relationship Id="rId1" Type="http://schemas.openxmlformats.org/officeDocument/2006/relationships/slideLayout" Target="../slideLayouts/slideLayout256.xml"/></Relationships>
</file>

<file path=ppt/slides/_rels/slide4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5.jpeg"/><Relationship Id="rId1" Type="http://schemas.openxmlformats.org/officeDocument/2006/relationships/slideLayout" Target="../slideLayouts/slideLayout256.xml"/></Relationships>
</file>

<file path=ppt/slides/_rels/slide4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5.jpeg"/><Relationship Id="rId1" Type="http://schemas.openxmlformats.org/officeDocument/2006/relationships/slideLayout" Target="../slideLayouts/slideLayout256.xml"/></Relationships>
</file>

<file path=ppt/slides/_rels/slide45.xml.rels><?xml version="1.0" encoding="UTF-8" standalone="yes"?>
<Relationships xmlns="http://schemas.openxmlformats.org/package/2006/relationships"><Relationship Id="rId2" Type="http://schemas.openxmlformats.org/officeDocument/2006/relationships/hyperlink" Target="http://www.cloudtechnologies.org/" TargetMode="External"/><Relationship Id="rId1" Type="http://schemas.openxmlformats.org/officeDocument/2006/relationships/slideLayout" Target="../slideLayouts/slideLayout256.xml"/></Relationships>
</file>

<file path=ppt/slides/_rels/slide46.xml.rels><?xml version="1.0" encoding="UTF-8" standalone="yes"?>
<Relationships xmlns="http://schemas.openxmlformats.org/package/2006/relationships"><Relationship Id="rId2" Type="http://schemas.openxmlformats.org/officeDocument/2006/relationships/hyperlink" Target="http://www.cloudtechnologies.org/" TargetMode="External"/><Relationship Id="rId1" Type="http://schemas.openxmlformats.org/officeDocument/2006/relationships/slideLayout" Target="../slideLayouts/slideLayout25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48.xml.rels><?xml version="1.0" encoding="UTF-8" standalone="yes"?>
<Relationships xmlns="http://schemas.openxmlformats.org/package/2006/relationships"><Relationship Id="rId2" Type="http://schemas.openxmlformats.org/officeDocument/2006/relationships/hyperlink" Target="http://storageexplorer.com/" TargetMode="External"/><Relationship Id="rId1" Type="http://schemas.openxmlformats.org/officeDocument/2006/relationships/slideLayout" Target="../slideLayouts/slideLayout25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3626" y="283764"/>
            <a:ext cx="10033756" cy="1856763"/>
          </a:xfrm>
        </p:spPr>
        <p:txBody>
          <a:bodyPr>
            <a:normAutofit/>
          </a:bodyPr>
          <a:lstStyle/>
          <a:p>
            <a:r>
              <a:rPr lang="ru-RU" dirty="0"/>
              <a:t>Веб</a:t>
            </a:r>
            <a:r>
              <a:rPr lang="en-US" dirty="0"/>
              <a:t> </a:t>
            </a:r>
            <a:r>
              <a:rPr lang="ru-RU" dirty="0"/>
              <a:t>приложения в облаке</a:t>
            </a:r>
            <a:r>
              <a:rPr lang="en-US" dirty="0"/>
              <a:t>: </a:t>
            </a:r>
            <a:r>
              <a:rPr lang="ru-RU" dirty="0"/>
              <a:t>проектирование и отладка</a:t>
            </a:r>
          </a:p>
        </p:txBody>
      </p:sp>
      <p:sp>
        <p:nvSpPr>
          <p:cNvPr id="5" name="Subtitle 2"/>
          <p:cNvSpPr txBox="1">
            <a:spLocks/>
          </p:cNvSpPr>
          <p:nvPr/>
        </p:nvSpPr>
        <p:spPr>
          <a:xfrm>
            <a:off x="1385853" y="4680899"/>
            <a:ext cx="9144000" cy="165576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Alexey Bokov  / </a:t>
            </a:r>
            <a:r>
              <a:rPr lang="en-US" dirty="0" err="1"/>
              <a:t>abokov</a:t>
            </a:r>
            <a:r>
              <a:rPr lang="en-US" dirty="0"/>
              <a:t> @ microsoft.com  / twitter: @</a:t>
            </a:r>
            <a:r>
              <a:rPr lang="en-US" dirty="0" err="1"/>
              <a:t>abokov</a:t>
            </a:r>
            <a:endParaRPr lang="en-US" dirty="0"/>
          </a:p>
          <a:p>
            <a:pPr algn="l"/>
            <a:r>
              <a:rPr lang="en-US" dirty="0"/>
              <a:t>Senior Program Manager</a:t>
            </a:r>
          </a:p>
          <a:p>
            <a:pPr algn="l"/>
            <a:r>
              <a:rPr lang="en-US" dirty="0"/>
              <a:t>Technical Evangelist and Development team</a:t>
            </a:r>
          </a:p>
          <a:p>
            <a:pPr algn="l"/>
            <a:r>
              <a:rPr lang="en-US" dirty="0"/>
              <a:t>Microsoft Corp</a:t>
            </a:r>
            <a:endParaRPr lang="ru-RU" dirty="0"/>
          </a:p>
        </p:txBody>
      </p:sp>
      <p:sp>
        <p:nvSpPr>
          <p:cNvPr id="3" name="Rectangle 2"/>
          <p:cNvSpPr/>
          <p:nvPr/>
        </p:nvSpPr>
        <p:spPr>
          <a:xfrm>
            <a:off x="5678767" y="4200009"/>
            <a:ext cx="237566" cy="369332"/>
          </a:xfrm>
          <a:prstGeom prst="rect">
            <a:avLst/>
          </a:prstGeom>
        </p:spPr>
        <p:txBody>
          <a:bodyPr wrap="none">
            <a:spAutoFit/>
          </a:bodyPr>
          <a:lstStyle/>
          <a:p>
            <a:r>
              <a:rPr lang="ru-RU" dirty="0"/>
              <a:t> </a:t>
            </a:r>
            <a:endParaRPr lang="ru-RU" dirty="0"/>
          </a:p>
        </p:txBody>
      </p:sp>
    </p:spTree>
    <p:extLst>
      <p:ext uri="{BB962C8B-B14F-4D97-AF65-F5344CB8AC3E}">
        <p14:creationId xmlns:p14="http://schemas.microsoft.com/office/powerpoint/2010/main" val="1151863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47332" y="499959"/>
            <a:ext cx="12064818" cy="552587"/>
          </a:xfrm>
        </p:spPr>
        <p:txBody>
          <a:bodyPr>
            <a:noAutofit/>
          </a:bodyPr>
          <a:lstStyle/>
          <a:p>
            <a:r>
              <a:rPr lang="en-US" sz="4800" dirty="0"/>
              <a:t>Azure Traffic Manager: weighted</a:t>
            </a:r>
            <a:endParaRPr lang="ru-RU" sz="4800" dirty="0"/>
          </a:p>
        </p:txBody>
      </p:sp>
      <p:sp>
        <p:nvSpPr>
          <p:cNvPr id="2" name="Subtitle 1"/>
          <p:cNvSpPr>
            <a:spLocks noGrp="1"/>
          </p:cNvSpPr>
          <p:nvPr>
            <p:ph type="subTitle" idx="1"/>
          </p:nvPr>
        </p:nvSpPr>
        <p:spPr/>
        <p:txBody>
          <a:bodyPr/>
          <a:lstStyle/>
          <a:p>
            <a:endParaRPr lang="ru-RU"/>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9852" y="1052546"/>
            <a:ext cx="7434472" cy="5718825"/>
          </a:xfrm>
          <a:prstGeom prst="rect">
            <a:avLst/>
          </a:prstGeom>
        </p:spPr>
      </p:pic>
    </p:spTree>
    <p:extLst>
      <p:ext uri="{BB962C8B-B14F-4D97-AF65-F5344CB8AC3E}">
        <p14:creationId xmlns:p14="http://schemas.microsoft.com/office/powerpoint/2010/main" val="3680500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47332" y="499959"/>
            <a:ext cx="12064818" cy="552587"/>
          </a:xfrm>
        </p:spPr>
        <p:txBody>
          <a:bodyPr>
            <a:noAutofit/>
          </a:bodyPr>
          <a:lstStyle/>
          <a:p>
            <a:r>
              <a:rPr lang="en-US" sz="4800" dirty="0"/>
              <a:t>Azure Traffic Manager: performance</a:t>
            </a:r>
            <a:endParaRPr lang="ru-RU" sz="4800" dirty="0"/>
          </a:p>
        </p:txBody>
      </p:sp>
      <p:sp>
        <p:nvSpPr>
          <p:cNvPr id="2" name="Subtitle 1"/>
          <p:cNvSpPr>
            <a:spLocks noGrp="1"/>
          </p:cNvSpPr>
          <p:nvPr>
            <p:ph type="subTitle" idx="1"/>
          </p:nvPr>
        </p:nvSpPr>
        <p:spPr/>
        <p:txBody>
          <a:bodyPr/>
          <a:lstStyle/>
          <a:p>
            <a:endParaRPr lang="ru-RU"/>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37661"/>
            <a:ext cx="7436441" cy="5720339"/>
          </a:xfrm>
          <a:prstGeom prst="rect">
            <a:avLst/>
          </a:prstGeom>
        </p:spPr>
      </p:pic>
    </p:spTree>
    <p:extLst>
      <p:ext uri="{BB962C8B-B14F-4D97-AF65-F5344CB8AC3E}">
        <p14:creationId xmlns:p14="http://schemas.microsoft.com/office/powerpoint/2010/main" val="2540279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47332" y="499959"/>
            <a:ext cx="12064818" cy="552587"/>
          </a:xfrm>
        </p:spPr>
        <p:txBody>
          <a:bodyPr>
            <a:noAutofit/>
          </a:bodyPr>
          <a:lstStyle/>
          <a:p>
            <a:r>
              <a:rPr lang="en-US" sz="4800" dirty="0"/>
              <a:t>Azure Traffic Manager:</a:t>
            </a:r>
            <a:r>
              <a:rPr lang="ru-RU" sz="4800" dirty="0"/>
              <a:t> пример</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748" y="937058"/>
            <a:ext cx="9580604" cy="6141413"/>
          </a:xfrm>
          <a:prstGeom prst="rect">
            <a:avLst/>
          </a:prstGeom>
        </p:spPr>
      </p:pic>
    </p:spTree>
    <p:extLst>
      <p:ext uri="{BB962C8B-B14F-4D97-AF65-F5344CB8AC3E}">
        <p14:creationId xmlns:p14="http://schemas.microsoft.com/office/powerpoint/2010/main" val="2865375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914" y="1052546"/>
            <a:ext cx="9415560" cy="3886599"/>
          </a:xfrm>
        </p:spPr>
        <p:txBody>
          <a:bodyPr>
            <a:noAutofit/>
          </a:bodyPr>
          <a:lstStyle/>
          <a:p>
            <a:pPr lvl="0" algn="l">
              <a:lnSpc>
                <a:spcPct val="120000"/>
              </a:lnSpc>
            </a:pPr>
            <a:r>
              <a:rPr lang="en-US" sz="1600" dirty="0">
                <a:latin typeface="Arial" panose="020B0604020202020204" pitchFamily="34" charset="0"/>
                <a:cs typeface="Arial" panose="020B0604020202020204" pitchFamily="34" charset="0"/>
              </a:rPr>
              <a:t>Azure Load Balancer</a:t>
            </a:r>
            <a:r>
              <a:rPr lang="ru-RU" sz="1600" dirty="0">
                <a:latin typeface="Arial" panose="020B0604020202020204" pitchFamily="34" charset="0"/>
                <a:cs typeface="Arial" panose="020B0604020202020204" pitchFamily="34" charset="0"/>
              </a:rPr>
              <a:t> ( </a:t>
            </a:r>
            <a:r>
              <a:rPr lang="en-US" sz="1600" dirty="0">
                <a:latin typeface="Arial" panose="020B0604020202020204" pitchFamily="34" charset="0"/>
                <a:cs typeface="Arial" panose="020B0604020202020204" pitchFamily="34" charset="0"/>
              </a:rPr>
              <a:t>Azure Internal Load Balanced ) ALB </a:t>
            </a:r>
            <a:r>
              <a:rPr lang="ru-RU" sz="1600" dirty="0">
                <a:latin typeface="Arial" panose="020B0604020202020204" pitchFamily="34" charset="0"/>
                <a:cs typeface="Arial" panose="020B0604020202020204" pitchFamily="34" charset="0"/>
              </a:rPr>
              <a:t> работает на </a:t>
            </a:r>
            <a:r>
              <a:rPr lang="en-US" sz="1600" dirty="0">
                <a:latin typeface="Arial" panose="020B0604020202020204" pitchFamily="34" charset="0"/>
                <a:cs typeface="Arial" panose="020B0604020202020204" pitchFamily="34" charset="0"/>
              </a:rPr>
              <a:t>Layer 4 (TCP, UDP)</a:t>
            </a:r>
          </a:p>
          <a:p>
            <a:pPr lvl="0" algn="l">
              <a:lnSpc>
                <a:spcPct val="120000"/>
              </a:lnSpc>
            </a:pPr>
            <a:r>
              <a:rPr lang="ru-RU" sz="1600" dirty="0">
                <a:latin typeface="Arial" panose="020B0604020202020204" pitchFamily="34" charset="0"/>
                <a:cs typeface="Arial" panose="020B0604020202020204" pitchFamily="34" charset="0"/>
              </a:rPr>
              <a:t>Основные сценарии</a:t>
            </a:r>
            <a:r>
              <a:rPr lang="en-US" sz="1600" dirty="0">
                <a:latin typeface="Arial" panose="020B0604020202020204" pitchFamily="34" charset="0"/>
                <a:cs typeface="Arial" panose="020B0604020202020204" pitchFamily="34" charset="0"/>
              </a:rPr>
              <a:t>:</a:t>
            </a:r>
          </a:p>
          <a:p>
            <a:pPr marL="285750" lvl="0" indent="-285750" algn="l">
              <a:lnSpc>
                <a:spcPct val="120000"/>
              </a:lnSpc>
              <a:buFont typeface="Arial" panose="020B0604020202020204" pitchFamily="34" charset="0"/>
              <a:buChar char="•"/>
            </a:pPr>
            <a:r>
              <a:rPr lang="ru-RU" sz="1600" dirty="0">
                <a:latin typeface="Arial" panose="020B0604020202020204" pitchFamily="34" charset="0"/>
                <a:cs typeface="Arial" panose="020B0604020202020204" pitchFamily="34" charset="0"/>
              </a:rPr>
              <a:t>Балансировка интернет трафика на виртуальные машины</a:t>
            </a:r>
          </a:p>
          <a:p>
            <a:pPr marL="285750" lvl="0" indent="-285750" algn="l">
              <a:lnSpc>
                <a:spcPct val="120000"/>
              </a:lnSpc>
              <a:buFont typeface="Arial" panose="020B0604020202020204" pitchFamily="34" charset="0"/>
              <a:buChar char="•"/>
            </a:pPr>
            <a:r>
              <a:rPr lang="ru-RU" sz="1600" dirty="0">
                <a:latin typeface="Arial" panose="020B0604020202020204" pitchFamily="34" charset="0"/>
                <a:cs typeface="Arial" panose="020B0604020202020204" pitchFamily="34" charset="0"/>
              </a:rPr>
              <a:t>Балансировки трафика внутри кластеров</a:t>
            </a:r>
            <a:r>
              <a:rPr lang="en-US" sz="1600" dirty="0">
                <a:latin typeface="Arial" panose="020B0604020202020204" pitchFamily="34" charset="0"/>
                <a:cs typeface="Arial" panose="020B0604020202020204" pitchFamily="34" charset="0"/>
              </a:rPr>
              <a:t>:</a:t>
            </a:r>
          </a:p>
          <a:p>
            <a:pPr marL="742950" lvl="1" indent="-285750" algn="l">
              <a:lnSpc>
                <a:spcPct val="120000"/>
              </a:lnSpc>
              <a:buFont typeface="Arial" panose="020B0604020202020204" pitchFamily="34" charset="0"/>
              <a:buChar char="•"/>
            </a:pPr>
            <a:r>
              <a:rPr lang="ru-RU" sz="1600" dirty="0">
                <a:latin typeface="Arial" panose="020B0604020202020204" pitchFamily="34" charset="0"/>
                <a:cs typeface="Arial" panose="020B0604020202020204" pitchFamily="34" charset="0"/>
              </a:rPr>
              <a:t>Между виртуальными машинами в </a:t>
            </a:r>
            <a:r>
              <a:rPr lang="en-US" sz="1600" dirty="0">
                <a:latin typeface="Arial" panose="020B0604020202020204" pitchFamily="34" charset="0"/>
                <a:cs typeface="Arial" panose="020B0604020202020204" pitchFamily="34" charset="0"/>
              </a:rPr>
              <a:t>VNET</a:t>
            </a:r>
          </a:p>
          <a:p>
            <a:pPr marL="742950" lvl="1" indent="-285750" algn="l">
              <a:lnSpc>
                <a:spcPct val="120000"/>
              </a:lnSpc>
              <a:buFont typeface="Arial" panose="020B0604020202020204" pitchFamily="34" charset="0"/>
              <a:buChar char="•"/>
            </a:pPr>
            <a:r>
              <a:rPr lang="ru-RU" sz="1600" dirty="0">
                <a:latin typeface="Arial" panose="020B0604020202020204" pitchFamily="34" charset="0"/>
                <a:cs typeface="Arial" panose="020B0604020202020204" pitchFamily="34" charset="0"/>
              </a:rPr>
              <a:t>Между виртуальными машинами внутри одног облачного сервиса</a:t>
            </a:r>
          </a:p>
          <a:p>
            <a:pPr marL="742950" lvl="1" indent="-285750" algn="l">
              <a:lnSpc>
                <a:spcPct val="120000"/>
              </a:lnSpc>
              <a:buFont typeface="Arial" panose="020B0604020202020204" pitchFamily="34" charset="0"/>
              <a:buChar char="•"/>
            </a:pPr>
            <a:r>
              <a:rPr lang="ru-RU" sz="1600" dirty="0">
                <a:latin typeface="Arial" panose="020B0604020202020204" pitchFamily="34" charset="0"/>
                <a:cs typeface="Arial" panose="020B0604020202020204" pitchFamily="34" charset="0"/>
              </a:rPr>
              <a:t>Между ресурсами на своем хостинге и облачными виртуальными машиными внутри </a:t>
            </a:r>
            <a:r>
              <a:rPr lang="en-US" sz="1600" dirty="0">
                <a:latin typeface="Arial" panose="020B0604020202020204" pitchFamily="34" charset="0"/>
                <a:cs typeface="Arial" panose="020B0604020202020204" pitchFamily="34" charset="0"/>
              </a:rPr>
              <a:t>VNET</a:t>
            </a:r>
          </a:p>
          <a:p>
            <a:pPr marL="285750" indent="-285750" algn="l">
              <a:lnSpc>
                <a:spcPct val="120000"/>
              </a:lnSpc>
              <a:buFont typeface="Arial" panose="020B0604020202020204" pitchFamily="34" charset="0"/>
              <a:buChar char="•"/>
            </a:pPr>
            <a:r>
              <a:rPr lang="ru-RU" sz="1600" dirty="0">
                <a:latin typeface="Arial" panose="020B0604020202020204" pitchFamily="34" charset="0"/>
                <a:cs typeface="Arial" panose="020B0604020202020204" pitchFamily="34" charset="0"/>
              </a:rPr>
              <a:t>Перенаправление внешнего трафика на виртуальную машину</a:t>
            </a:r>
            <a:endParaRPr lang="en-US" sz="1600" dirty="0">
              <a:latin typeface="Arial" panose="020B0604020202020204" pitchFamily="34" charset="0"/>
              <a:cs typeface="Arial" panose="020B0604020202020204" pitchFamily="34" charset="0"/>
            </a:endParaRPr>
          </a:p>
          <a:p>
            <a:pPr lvl="0" algn="l">
              <a:lnSpc>
                <a:spcPct val="120000"/>
              </a:lnSpc>
            </a:pPr>
            <a:endParaRPr lang="en-US" sz="1600" dirty="0">
              <a:latin typeface="Arial" panose="020B0604020202020204" pitchFamily="34" charset="0"/>
              <a:cs typeface="Arial" panose="020B0604020202020204" pitchFamily="34" charset="0"/>
            </a:endParaRPr>
          </a:p>
          <a:p>
            <a:pPr lvl="0" algn="l">
              <a:lnSpc>
                <a:spcPct val="120000"/>
              </a:lnSpc>
            </a:pPr>
            <a:endParaRPr lang="ru-RU" sz="1600" dirty="0">
              <a:latin typeface="Arial" panose="020B0604020202020204" pitchFamily="34" charset="0"/>
              <a:cs typeface="Arial" panose="020B0604020202020204" pitchFamily="34" charset="0"/>
            </a:endParaRPr>
          </a:p>
        </p:txBody>
      </p:sp>
      <p:sp>
        <p:nvSpPr>
          <p:cNvPr id="4" name="Title 3"/>
          <p:cNvSpPr>
            <a:spLocks noGrp="1"/>
          </p:cNvSpPr>
          <p:nvPr>
            <p:ph type="ctrTitle"/>
          </p:nvPr>
        </p:nvSpPr>
        <p:spPr>
          <a:xfrm>
            <a:off x="447332" y="499959"/>
            <a:ext cx="8637462" cy="348657"/>
          </a:xfrm>
        </p:spPr>
        <p:txBody>
          <a:bodyPr>
            <a:noAutofit/>
          </a:bodyPr>
          <a:lstStyle/>
          <a:p>
            <a:r>
              <a:rPr lang="en-US" sz="4800" dirty="0"/>
              <a:t>Azure Internal Load Balancer</a:t>
            </a:r>
            <a:endParaRPr lang="ru-RU" sz="4800" dirty="0"/>
          </a:p>
        </p:txBody>
      </p:sp>
    </p:spTree>
    <p:extLst>
      <p:ext uri="{BB962C8B-B14F-4D97-AF65-F5344CB8AC3E}">
        <p14:creationId xmlns:p14="http://schemas.microsoft.com/office/powerpoint/2010/main" val="3786025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913" y="1052546"/>
            <a:ext cx="10863360" cy="5659150"/>
          </a:xfrm>
        </p:spPr>
        <p:txBody>
          <a:bodyPr>
            <a:noAutofit/>
          </a:bodyPr>
          <a:lstStyle/>
          <a:p>
            <a:pPr lvl="0" algn="l">
              <a:lnSpc>
                <a:spcPct val="120000"/>
              </a:lnSpc>
            </a:pPr>
            <a:r>
              <a:rPr lang="ru-RU" sz="2000" b="1" dirty="0">
                <a:latin typeface="Arial" panose="020B0604020202020204" pitchFamily="34" charset="0"/>
                <a:cs typeface="Arial" panose="020B0604020202020204" pitchFamily="34" charset="0"/>
              </a:rPr>
              <a:t>1) Распределение трафика на основе хэша</a:t>
            </a:r>
            <a:r>
              <a:rPr lang="en-US" sz="2000" b="1" dirty="0">
                <a:latin typeface="Arial" panose="020B0604020202020204" pitchFamily="34" charset="0"/>
                <a:cs typeface="Arial" panose="020B0604020202020204" pitchFamily="34" charset="0"/>
              </a:rPr>
              <a:t>: </a:t>
            </a:r>
          </a:p>
          <a:p>
            <a:pPr marL="285750" lvl="0" indent="-285750" algn="l">
              <a:lnSpc>
                <a:spcPct val="120000"/>
              </a:lnSpc>
              <a:buFont typeface="Arial" panose="020B0604020202020204" pitchFamily="34" charset="0"/>
              <a:buChar char="•"/>
            </a:pPr>
            <a:r>
              <a:rPr lang="ru-RU" sz="1600" dirty="0">
                <a:latin typeface="Arial" panose="020B0604020202020204" pitchFamily="34" charset="0"/>
                <a:cs typeface="Arial" panose="020B0604020202020204" pitchFamily="34" charset="0"/>
              </a:rPr>
              <a:t>По умолчанию </a:t>
            </a:r>
            <a:r>
              <a:rPr lang="en-US" sz="1600" dirty="0">
                <a:latin typeface="Arial" panose="020B0604020202020204" pitchFamily="34" charset="0"/>
                <a:cs typeface="Arial" panose="020B0604020202020204" pitchFamily="34" charset="0"/>
              </a:rPr>
              <a:t>: 5-tuple (</a:t>
            </a:r>
            <a:r>
              <a:rPr lang="ru-RU" sz="1600" dirty="0">
                <a:latin typeface="Arial" panose="020B0604020202020204" pitchFamily="34" charset="0"/>
                <a:cs typeface="Arial" panose="020B0604020202020204" pitchFamily="34" charset="0"/>
              </a:rPr>
              <a:t>исходный</a:t>
            </a:r>
            <a:r>
              <a:rPr lang="en-US" sz="1600" dirty="0">
                <a:latin typeface="Arial" panose="020B0604020202020204" pitchFamily="34" charset="0"/>
                <a:cs typeface="Arial" panose="020B0604020202020204" pitchFamily="34" charset="0"/>
              </a:rPr>
              <a:t> IP, </a:t>
            </a:r>
            <a:r>
              <a:rPr lang="ru-RU" sz="1600" dirty="0">
                <a:latin typeface="Arial" panose="020B0604020202020204" pitchFamily="34" charset="0"/>
                <a:cs typeface="Arial" panose="020B0604020202020204" pitchFamily="34" charset="0"/>
              </a:rPr>
              <a:t> исходный порт</a:t>
            </a:r>
            <a:r>
              <a:rPr lang="en-US" sz="1600" dirty="0">
                <a:latin typeface="Arial" panose="020B0604020202020204" pitchFamily="34" charset="0"/>
                <a:cs typeface="Arial" panose="020B0604020202020204" pitchFamily="34" charset="0"/>
              </a:rPr>
              <a:t>, </a:t>
            </a:r>
            <a:r>
              <a:rPr lang="ru-RU" sz="1600" dirty="0">
                <a:latin typeface="Arial" panose="020B0604020202020204" pitchFamily="34" charset="0"/>
                <a:cs typeface="Arial" panose="020B0604020202020204" pitchFamily="34" charset="0"/>
              </a:rPr>
              <a:t>конечный </a:t>
            </a:r>
            <a:r>
              <a:rPr lang="en-US" sz="1600" dirty="0">
                <a:latin typeface="Arial" panose="020B0604020202020204" pitchFamily="34" charset="0"/>
                <a:cs typeface="Arial" panose="020B0604020202020204" pitchFamily="34" charset="0"/>
              </a:rPr>
              <a:t>IP, </a:t>
            </a:r>
            <a:r>
              <a:rPr lang="ru-RU" sz="1600" dirty="0">
                <a:latin typeface="Arial" panose="020B0604020202020204" pitchFamily="34" charset="0"/>
                <a:cs typeface="Arial" panose="020B0604020202020204" pitchFamily="34" charset="0"/>
              </a:rPr>
              <a:t>конечный порт</a:t>
            </a:r>
            <a:r>
              <a:rPr lang="en-US" sz="1600" dirty="0">
                <a:latin typeface="Arial" panose="020B0604020202020204" pitchFamily="34" charset="0"/>
                <a:cs typeface="Arial" panose="020B0604020202020204" pitchFamily="34" charset="0"/>
              </a:rPr>
              <a:t>,</a:t>
            </a:r>
            <a:r>
              <a:rPr lang="ru-RU" sz="1600" dirty="0">
                <a:latin typeface="Arial" panose="020B0604020202020204" pitchFamily="34" charset="0"/>
                <a:cs typeface="Arial" panose="020B0604020202020204" pitchFamily="34" charset="0"/>
              </a:rPr>
              <a:t> тип протокола</a:t>
            </a:r>
            <a:r>
              <a:rPr lang="en-US" sz="1600" dirty="0">
                <a:latin typeface="Arial" panose="020B0604020202020204" pitchFamily="34" charset="0"/>
                <a:cs typeface="Arial" panose="020B0604020202020204" pitchFamily="34" charset="0"/>
              </a:rPr>
              <a:t>) </a:t>
            </a:r>
            <a:r>
              <a:rPr lang="ru-RU" sz="1600" dirty="0">
                <a:latin typeface="Arial" panose="020B0604020202020204" pitchFamily="34" charset="0"/>
                <a:cs typeface="Arial" panose="020B0604020202020204" pitchFamily="34" charset="0"/>
              </a:rPr>
              <a:t>хэш для назначения трафика доступным серверам</a:t>
            </a:r>
          </a:p>
          <a:p>
            <a:pPr marL="285750" lvl="0" indent="-285750" algn="l">
              <a:lnSpc>
                <a:spcPct val="120000"/>
              </a:lnSpc>
              <a:buFont typeface="Arial" panose="020B0604020202020204" pitchFamily="34" charset="0"/>
              <a:buChar char="•"/>
            </a:pPr>
            <a:r>
              <a:rPr lang="ru-RU" sz="1600" dirty="0">
                <a:latin typeface="Arial" panose="020B0604020202020204" pitchFamily="34" charset="0"/>
                <a:cs typeface="Arial" panose="020B0604020202020204" pitchFamily="34" charset="0"/>
              </a:rPr>
              <a:t>Привязка с конкретному серверу ( </a:t>
            </a:r>
            <a:r>
              <a:rPr lang="en-US" sz="1600" dirty="0">
                <a:latin typeface="Arial" panose="020B0604020202020204" pitchFamily="34" charset="0"/>
                <a:cs typeface="Arial" panose="020B0604020202020204" pitchFamily="34" charset="0"/>
              </a:rPr>
              <a:t>Stickiness</a:t>
            </a:r>
            <a:r>
              <a:rPr lang="ru-RU" sz="1600" dirty="0">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a:t>
            </a:r>
            <a:r>
              <a:rPr lang="ru-RU" sz="1600" dirty="0">
                <a:latin typeface="Arial" panose="020B0604020202020204" pitchFamily="34" charset="0"/>
                <a:cs typeface="Arial" panose="020B0604020202020204" pitchFamily="34" charset="0"/>
              </a:rPr>
              <a:t>_только_ внутри транспортной сессии</a:t>
            </a:r>
            <a:endParaRPr lang="en-US" sz="1600" dirty="0">
              <a:latin typeface="Arial" panose="020B0604020202020204" pitchFamily="34" charset="0"/>
              <a:cs typeface="Arial" panose="020B0604020202020204" pitchFamily="34" charset="0"/>
            </a:endParaRPr>
          </a:p>
          <a:p>
            <a:pPr marL="285750" lvl="0" indent="-285750" algn="l">
              <a:lnSpc>
                <a:spcPct val="120000"/>
              </a:lnSpc>
              <a:buFont typeface="Arial" panose="020B0604020202020204" pitchFamily="34" charset="0"/>
              <a:buChar char="•"/>
            </a:pPr>
            <a:r>
              <a:rPr lang="ru-RU" sz="1600" dirty="0">
                <a:latin typeface="Arial" panose="020B0604020202020204" pitchFamily="34" charset="0"/>
                <a:cs typeface="Arial" panose="020B0604020202020204" pitchFamily="34" charset="0"/>
              </a:rPr>
              <a:t>Пакеты из одной</a:t>
            </a:r>
            <a:r>
              <a:rPr lang="en-US" sz="1600" dirty="0">
                <a:latin typeface="Arial" panose="020B0604020202020204" pitchFamily="34" charset="0"/>
                <a:cs typeface="Arial" panose="020B0604020202020204" pitchFamily="34" charset="0"/>
              </a:rPr>
              <a:t> TCP </a:t>
            </a:r>
            <a:r>
              <a:rPr lang="ru-RU" sz="1600" dirty="0">
                <a:latin typeface="Arial" panose="020B0604020202020204" pitchFamily="34" charset="0"/>
                <a:cs typeface="Arial" panose="020B0604020202020204" pitchFamily="34" charset="0"/>
              </a:rPr>
              <a:t>или</a:t>
            </a:r>
            <a:r>
              <a:rPr lang="en-US" sz="1600" dirty="0">
                <a:latin typeface="Arial" panose="020B0604020202020204" pitchFamily="34" charset="0"/>
                <a:cs typeface="Arial" panose="020B0604020202020204" pitchFamily="34" charset="0"/>
              </a:rPr>
              <a:t> UDP </a:t>
            </a:r>
            <a:r>
              <a:rPr lang="ru-RU" sz="1600" dirty="0">
                <a:latin typeface="Arial" panose="020B0604020202020204" pitchFamily="34" charset="0"/>
                <a:cs typeface="Arial" panose="020B0604020202020204" pitchFamily="34" charset="0"/>
              </a:rPr>
              <a:t>сессиий всегда будут направлены в один и тот же конечный сервер</a:t>
            </a:r>
            <a:endParaRPr lang="en-US" sz="1600" dirty="0">
              <a:latin typeface="Arial" panose="020B0604020202020204" pitchFamily="34" charset="0"/>
              <a:cs typeface="Arial" panose="020B0604020202020204" pitchFamily="34" charset="0"/>
            </a:endParaRPr>
          </a:p>
          <a:p>
            <a:pPr marL="285750" lvl="0" indent="-285750" algn="l">
              <a:lnSpc>
                <a:spcPct val="120000"/>
              </a:lnSpc>
              <a:buFont typeface="Arial" panose="020B0604020202020204" pitchFamily="34" charset="0"/>
              <a:buChar char="•"/>
            </a:pPr>
            <a:r>
              <a:rPr lang="ru-RU" sz="1600" dirty="0">
                <a:latin typeface="Arial" panose="020B0604020202020204" pitchFamily="34" charset="0"/>
                <a:cs typeface="Arial" panose="020B0604020202020204" pitchFamily="34" charset="0"/>
              </a:rPr>
              <a:t>Когда клиент закрывает и переоткрывает соединение или стартует новую сессию (при сохранении исходного </a:t>
            </a:r>
            <a:r>
              <a:rPr lang="en-US" sz="1600" dirty="0">
                <a:latin typeface="Arial" panose="020B0604020202020204" pitchFamily="34" charset="0"/>
                <a:cs typeface="Arial" panose="020B0604020202020204" pitchFamily="34" charset="0"/>
              </a:rPr>
              <a:t>IP </a:t>
            </a:r>
            <a:r>
              <a:rPr lang="ru-RU" sz="1600" dirty="0">
                <a:latin typeface="Arial" panose="020B0604020202020204" pitchFamily="34" charset="0"/>
                <a:cs typeface="Arial" panose="020B0604020202020204" pitchFamily="34" charset="0"/>
              </a:rPr>
              <a:t>неизменным ) исходный порт может измениться – и это может привести к использованию другой конечного сервера при балансировке</a:t>
            </a:r>
          </a:p>
          <a:p>
            <a:pPr lvl="0" algn="l">
              <a:lnSpc>
                <a:spcPct val="120000"/>
              </a:lnSpc>
            </a:pPr>
            <a:r>
              <a:rPr lang="ru-RU" sz="1800" b="1" dirty="0">
                <a:latin typeface="Arial" panose="020B0604020202020204" pitchFamily="34" charset="0"/>
                <a:cs typeface="Arial" panose="020B0604020202020204" pitchFamily="34" charset="0"/>
              </a:rPr>
              <a:t>2) Перенаправление портов</a:t>
            </a:r>
          </a:p>
          <a:p>
            <a:pPr lvl="0" algn="l">
              <a:lnSpc>
                <a:spcPct val="120000"/>
              </a:lnSpc>
            </a:pPr>
            <a:r>
              <a:rPr lang="ru-RU" sz="1800" b="1" dirty="0">
                <a:latin typeface="Arial" panose="020B0604020202020204" pitchFamily="34" charset="0"/>
                <a:cs typeface="Arial" panose="020B0604020202020204" pitchFamily="34" charset="0"/>
              </a:rPr>
              <a:t>3) Автоматическое переконфигурирование в случае изменений в кластере (</a:t>
            </a:r>
            <a:r>
              <a:rPr lang="en-US" sz="1800" b="1" dirty="0">
                <a:latin typeface="Arial" panose="020B0604020202020204" pitchFamily="34" charset="0"/>
                <a:cs typeface="Arial" panose="020B0604020202020204" pitchFamily="34" charset="0"/>
              </a:rPr>
              <a:t>scale up/down ) </a:t>
            </a:r>
          </a:p>
          <a:p>
            <a:pPr lvl="0" algn="l">
              <a:lnSpc>
                <a:spcPct val="120000"/>
              </a:lnSpc>
            </a:pPr>
            <a:r>
              <a:rPr lang="en-US" sz="1800" b="1" dirty="0">
                <a:latin typeface="Arial" panose="020B0604020202020204" pitchFamily="34" charset="0"/>
                <a:cs typeface="Arial" panose="020B0604020202020204" pitchFamily="34" charset="0"/>
              </a:rPr>
              <a:t>4) </a:t>
            </a:r>
            <a:r>
              <a:rPr lang="ru-RU" sz="1800" b="1" dirty="0">
                <a:latin typeface="Arial" panose="020B0604020202020204" pitchFamily="34" charset="0"/>
                <a:cs typeface="Arial" panose="020B0604020202020204" pitchFamily="34" charset="0"/>
              </a:rPr>
              <a:t>Мониторинг сервисов с помошью запросов ( </a:t>
            </a:r>
            <a:r>
              <a:rPr lang="en-US" sz="1800" b="1" dirty="0">
                <a:latin typeface="Arial" panose="020B0604020202020204" pitchFamily="34" charset="0"/>
                <a:cs typeface="Arial" panose="020B0604020202020204" pitchFamily="34" charset="0"/>
              </a:rPr>
              <a:t>probe ):</a:t>
            </a:r>
            <a:endParaRPr lang="en-US" sz="1600" dirty="0">
              <a:latin typeface="Arial" panose="020B0604020202020204" pitchFamily="34" charset="0"/>
              <a:cs typeface="Arial" panose="020B0604020202020204" pitchFamily="34" charset="0"/>
            </a:endParaRPr>
          </a:p>
          <a:p>
            <a:pPr marL="285750" lvl="0" indent="-285750" algn="l">
              <a:lnSpc>
                <a:spcPct val="120000"/>
              </a:lnSpc>
              <a:buFont typeface="Arial" panose="020B0604020202020204" pitchFamily="34" charset="0"/>
              <a:buChar char="•"/>
            </a:pPr>
            <a:r>
              <a:rPr lang="en-US" sz="1600" b="1" dirty="0"/>
              <a:t>Guest agent probe (on PaaS VMs aka Web/Worker roles):</a:t>
            </a:r>
            <a:r>
              <a:rPr lang="en-US" sz="1600" dirty="0"/>
              <a:t> </a:t>
            </a:r>
            <a:r>
              <a:rPr lang="ru-RU" sz="1600" dirty="0"/>
              <a:t> проверяем статус агента внутри виртуальных машин</a:t>
            </a:r>
            <a:endParaRPr lang="en-US" sz="1600" dirty="0"/>
          </a:p>
          <a:p>
            <a:pPr marL="285750" lvl="0" indent="-285750" algn="l">
              <a:lnSpc>
                <a:spcPct val="120000"/>
              </a:lnSpc>
              <a:buFont typeface="Arial" panose="020B0604020202020204" pitchFamily="34" charset="0"/>
              <a:buChar char="•"/>
            </a:pPr>
            <a:r>
              <a:rPr lang="en-US" sz="1600" b="1" dirty="0"/>
              <a:t>HTTP custom probe:</a:t>
            </a:r>
            <a:r>
              <a:rPr lang="en-US" sz="1600" dirty="0"/>
              <a:t> </a:t>
            </a:r>
            <a:r>
              <a:rPr lang="ru-RU" sz="1600" dirty="0"/>
              <a:t>проверяем приложение каждый 15 секунд через</a:t>
            </a:r>
            <a:r>
              <a:rPr lang="en-US" sz="1600" dirty="0"/>
              <a:t> TCP ACK </a:t>
            </a:r>
            <a:r>
              <a:rPr lang="ru-RU" sz="1600" dirty="0"/>
              <a:t>или</a:t>
            </a:r>
            <a:r>
              <a:rPr lang="en-US" sz="1600" dirty="0"/>
              <a:t> HTTP 200</a:t>
            </a:r>
            <a:r>
              <a:rPr lang="ru-RU" sz="1600" dirty="0"/>
              <a:t> в ответе</a:t>
            </a:r>
            <a:endParaRPr lang="en-US" sz="1600" dirty="0"/>
          </a:p>
          <a:p>
            <a:pPr marL="285750" indent="-285750" algn="l">
              <a:lnSpc>
                <a:spcPct val="120000"/>
              </a:lnSpc>
              <a:buFont typeface="Arial" panose="020B0604020202020204" pitchFamily="34" charset="0"/>
              <a:buChar char="•"/>
            </a:pPr>
            <a:r>
              <a:rPr lang="en-US" sz="1600" b="1" dirty="0"/>
              <a:t>TCP custom probe: </a:t>
            </a:r>
            <a:r>
              <a:rPr lang="ru-RU" sz="1600" dirty="0"/>
              <a:t>проверяем установление</a:t>
            </a:r>
            <a:r>
              <a:rPr lang="en-US" sz="1600" dirty="0"/>
              <a:t> TCP </a:t>
            </a:r>
            <a:r>
              <a:rPr lang="ru-RU" sz="1600" dirty="0"/>
              <a:t>сессии на указанном порту</a:t>
            </a:r>
            <a:endParaRPr lang="ru-RU" sz="1600" dirty="0">
              <a:latin typeface="Arial" panose="020B0604020202020204" pitchFamily="34" charset="0"/>
              <a:cs typeface="Arial" panose="020B0604020202020204" pitchFamily="34" charset="0"/>
            </a:endParaRPr>
          </a:p>
        </p:txBody>
      </p:sp>
      <p:sp>
        <p:nvSpPr>
          <p:cNvPr id="4" name="Title 3"/>
          <p:cNvSpPr>
            <a:spLocks noGrp="1"/>
          </p:cNvSpPr>
          <p:nvPr>
            <p:ph type="ctrTitle"/>
          </p:nvPr>
        </p:nvSpPr>
        <p:spPr>
          <a:xfrm>
            <a:off x="447332" y="534594"/>
            <a:ext cx="12064818" cy="552587"/>
          </a:xfrm>
        </p:spPr>
        <p:txBody>
          <a:bodyPr>
            <a:noAutofit/>
          </a:bodyPr>
          <a:lstStyle/>
          <a:p>
            <a:r>
              <a:rPr lang="en-US" sz="4800" dirty="0"/>
              <a:t>Azure Load Balancer</a:t>
            </a:r>
            <a:r>
              <a:rPr lang="ru-RU" sz="4800" dirty="0"/>
              <a:t> - функционла</a:t>
            </a:r>
          </a:p>
        </p:txBody>
      </p:sp>
    </p:spTree>
    <p:extLst>
      <p:ext uri="{BB962C8B-B14F-4D97-AF65-F5344CB8AC3E}">
        <p14:creationId xmlns:p14="http://schemas.microsoft.com/office/powerpoint/2010/main" val="617180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42455" y="183617"/>
            <a:ext cx="12434455" cy="1160274"/>
          </a:xfrm>
        </p:spPr>
        <p:txBody>
          <a:bodyPr>
            <a:noAutofit/>
          </a:bodyPr>
          <a:lstStyle/>
          <a:p>
            <a:r>
              <a:rPr lang="en-US" sz="4800" dirty="0"/>
              <a:t>Azure Load Balancer: </a:t>
            </a:r>
            <a:r>
              <a:rPr lang="ru-RU" sz="4800" dirty="0"/>
              <a:t>виды распределения трафика</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863" y="1286841"/>
            <a:ext cx="7349626" cy="3011409"/>
          </a:xfrm>
          <a:prstGeom prst="rect">
            <a:avLst/>
          </a:prstGeom>
        </p:spPr>
      </p:pic>
      <p:sp>
        <p:nvSpPr>
          <p:cNvPr id="3" name="Subtitle 2"/>
          <p:cNvSpPr>
            <a:spLocks noGrp="1"/>
          </p:cNvSpPr>
          <p:nvPr>
            <p:ph type="subTitle" idx="1"/>
          </p:nvPr>
        </p:nvSpPr>
        <p:spPr>
          <a:xfrm>
            <a:off x="130223" y="1158506"/>
            <a:ext cx="9353214" cy="810890"/>
          </a:xfrm>
        </p:spPr>
        <p:txBody>
          <a:bodyPr>
            <a:noAutofit/>
          </a:bodyPr>
          <a:lstStyle/>
          <a:p>
            <a:pPr lvl="0" algn="l">
              <a:lnSpc>
                <a:spcPct val="120000"/>
              </a:lnSpc>
            </a:pPr>
            <a:r>
              <a:rPr lang="en-US" sz="1600" b="1" dirty="0">
                <a:latin typeface="Arial" panose="020B0604020202020204" pitchFamily="34" charset="0"/>
                <a:cs typeface="Arial" panose="020B0604020202020204" pitchFamily="34" charset="0"/>
              </a:rPr>
              <a:t>IP Affinity mode</a:t>
            </a:r>
            <a:r>
              <a:rPr lang="en-US" sz="1600" dirty="0">
                <a:latin typeface="Arial" panose="020B0604020202020204" pitchFamily="34" charset="0"/>
                <a:cs typeface="Arial" panose="020B0604020202020204" pitchFamily="34" charset="0"/>
              </a:rPr>
              <a:t>: use </a:t>
            </a:r>
            <a:r>
              <a:rPr lang="fr-FR" sz="1600" dirty="0"/>
              <a:t>(Source IP, Destination IP, Protocol) to </a:t>
            </a:r>
            <a:r>
              <a:rPr lang="fr-FR" sz="1600" dirty="0" err="1"/>
              <a:t>map</a:t>
            </a:r>
            <a:r>
              <a:rPr lang="fr-FR" sz="1600" dirty="0"/>
              <a:t> </a:t>
            </a:r>
            <a:r>
              <a:rPr lang="fr-FR" sz="1600" dirty="0" err="1"/>
              <a:t>traffic</a:t>
            </a:r>
            <a:endParaRPr lang="en-US" sz="1600" dirty="0">
              <a:latin typeface="Arial" panose="020B0604020202020204" pitchFamily="34" charset="0"/>
              <a:cs typeface="Arial" panose="020B0604020202020204" pitchFamily="34" charset="0"/>
            </a:endParaRPr>
          </a:p>
          <a:p>
            <a:pPr lvl="0" algn="l">
              <a:lnSpc>
                <a:spcPct val="120000"/>
              </a:lnSpc>
            </a:pPr>
            <a:endParaRPr lang="ru-RU" sz="16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964" y="3881188"/>
            <a:ext cx="7552422" cy="2976812"/>
          </a:xfrm>
          <a:prstGeom prst="rect">
            <a:avLst/>
          </a:prstGeom>
        </p:spPr>
      </p:pic>
      <p:sp>
        <p:nvSpPr>
          <p:cNvPr id="6" name="Subtitle 2"/>
          <p:cNvSpPr txBox="1">
            <a:spLocks/>
          </p:cNvSpPr>
          <p:nvPr/>
        </p:nvSpPr>
        <p:spPr>
          <a:xfrm>
            <a:off x="192569" y="4118197"/>
            <a:ext cx="9353214" cy="8108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0000"/>
              </a:lnSpc>
            </a:pPr>
            <a:r>
              <a:rPr lang="en-US" sz="1600" b="1" dirty="0">
                <a:latin typeface="Arial" panose="020B0604020202020204" pitchFamily="34" charset="0"/>
                <a:cs typeface="Arial" panose="020B0604020202020204" pitchFamily="34" charset="0"/>
              </a:rPr>
              <a:t>Hash based mode</a:t>
            </a:r>
            <a:r>
              <a:rPr lang="en-US" sz="1600" dirty="0">
                <a:latin typeface="Arial" panose="020B0604020202020204" pitchFamily="34" charset="0"/>
                <a:cs typeface="Arial" panose="020B0604020202020204" pitchFamily="34" charset="0"/>
              </a:rPr>
              <a:t>: use </a:t>
            </a:r>
            <a:r>
              <a:rPr lang="en-US" sz="1600" dirty="0"/>
              <a:t>(source IP, source port, destination IP, destination port, protocol type) hash to map traffic,  stickiness only within a transport session</a:t>
            </a:r>
            <a:endParaRPr lang="en-US" sz="1600" dirty="0">
              <a:latin typeface="Arial" panose="020B0604020202020204" pitchFamily="34" charset="0"/>
              <a:cs typeface="Arial" panose="020B0604020202020204" pitchFamily="34" charset="0"/>
            </a:endParaRPr>
          </a:p>
          <a:p>
            <a:pPr algn="l">
              <a:lnSpc>
                <a:spcPct val="120000"/>
              </a:lnSpc>
            </a:pPr>
            <a:endParaRPr lang="ru-RU"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7937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7954" y="430687"/>
            <a:ext cx="8637462" cy="348657"/>
          </a:xfrm>
        </p:spPr>
        <p:txBody>
          <a:bodyPr>
            <a:noAutofit/>
          </a:bodyPr>
          <a:lstStyle/>
          <a:p>
            <a:r>
              <a:rPr lang="en-US" sz="4800" dirty="0"/>
              <a:t>Azure Application Gateway</a:t>
            </a:r>
            <a:endParaRPr lang="ru-RU" sz="4800" dirty="0"/>
          </a:p>
        </p:txBody>
      </p:sp>
      <p:sp>
        <p:nvSpPr>
          <p:cNvPr id="6" name="TextBox 5"/>
          <p:cNvSpPr txBox="1"/>
          <p:nvPr/>
        </p:nvSpPr>
        <p:spPr>
          <a:xfrm>
            <a:off x="159327" y="861377"/>
            <a:ext cx="10521855" cy="369332"/>
          </a:xfrm>
          <a:prstGeom prst="rect">
            <a:avLst/>
          </a:prstGeom>
          <a:noFill/>
        </p:spPr>
        <p:txBody>
          <a:bodyPr wrap="none" rtlCol="0">
            <a:spAutoFit/>
          </a:bodyPr>
          <a:lstStyle/>
          <a:p>
            <a:r>
              <a:rPr lang="ru-RU" dirty="0"/>
              <a:t>Балансировка и перенаправление запросов, сетевой экран и проверка статуса (</a:t>
            </a:r>
            <a:r>
              <a:rPr lang="en-US" dirty="0"/>
              <a:t>health check)</a:t>
            </a:r>
            <a:r>
              <a:rPr lang="ru-RU" dirty="0"/>
              <a:t> приложения</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45" y="1230709"/>
            <a:ext cx="5892652" cy="380541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430" y="1230708"/>
            <a:ext cx="5443988" cy="5339757"/>
          </a:xfrm>
          <a:prstGeom prst="rect">
            <a:avLst/>
          </a:prstGeom>
        </p:spPr>
      </p:pic>
    </p:spTree>
    <p:extLst>
      <p:ext uri="{BB962C8B-B14F-4D97-AF65-F5344CB8AC3E}">
        <p14:creationId xmlns:p14="http://schemas.microsoft.com/office/powerpoint/2010/main" val="1697327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96028"/>
            <a:ext cx="12064818" cy="552587"/>
          </a:xfrm>
        </p:spPr>
        <p:txBody>
          <a:bodyPr>
            <a:noAutofit/>
          </a:bodyPr>
          <a:lstStyle/>
          <a:p>
            <a:r>
              <a:rPr lang="en-US" sz="4800" dirty="0"/>
              <a:t>Azure Application Gateway</a:t>
            </a:r>
            <a:endParaRPr lang="ru-RU" sz="4800" dirty="0"/>
          </a:p>
        </p:txBody>
      </p:sp>
      <p:sp>
        <p:nvSpPr>
          <p:cNvPr id="2" name="TextBox 1"/>
          <p:cNvSpPr txBox="1"/>
          <p:nvPr/>
        </p:nvSpPr>
        <p:spPr>
          <a:xfrm>
            <a:off x="476596" y="678475"/>
            <a:ext cx="10897985" cy="6093976"/>
          </a:xfrm>
          <a:prstGeom prst="rect">
            <a:avLst/>
          </a:prstGeom>
          <a:noFill/>
        </p:spPr>
        <p:txBody>
          <a:bodyPr wrap="square" rtlCol="0">
            <a:spAutoFit/>
          </a:bodyPr>
          <a:lstStyle/>
          <a:p>
            <a:pPr>
              <a:lnSpc>
                <a:spcPct val="150000"/>
              </a:lnSpc>
            </a:pPr>
            <a:r>
              <a:rPr lang="en-US" sz="2000" dirty="0"/>
              <a:t>Application Gateway </a:t>
            </a:r>
            <a:r>
              <a:rPr lang="ru-RU" sz="2000" dirty="0"/>
              <a:t>работает на </a:t>
            </a:r>
            <a:r>
              <a:rPr lang="en-US" sz="2000" dirty="0"/>
              <a:t>layer-7 </a:t>
            </a:r>
            <a:r>
              <a:rPr lang="ru-RU" sz="2000" dirty="0"/>
              <a:t> и может быть использован для</a:t>
            </a:r>
            <a:r>
              <a:rPr lang="en-US" sz="2000" dirty="0"/>
              <a:t>:</a:t>
            </a:r>
          </a:p>
          <a:p>
            <a:pPr marL="285750" indent="-285750">
              <a:lnSpc>
                <a:spcPct val="150000"/>
              </a:lnSpc>
              <a:buFont typeface="Arial" panose="020B0604020202020204" pitchFamily="34" charset="0"/>
              <a:buChar char="•"/>
            </a:pPr>
            <a:r>
              <a:rPr lang="ru-RU" sz="2000" b="1" dirty="0"/>
              <a:t>Балансировки </a:t>
            </a:r>
            <a:r>
              <a:rPr lang="en-US" sz="2000" b="1" dirty="0"/>
              <a:t>HTTP </a:t>
            </a:r>
          </a:p>
          <a:p>
            <a:pPr marL="285750" indent="-285750">
              <a:lnSpc>
                <a:spcPct val="150000"/>
              </a:lnSpc>
              <a:buFont typeface="Arial" panose="020B0604020202020204" pitchFamily="34" charset="0"/>
              <a:buChar char="•"/>
            </a:pPr>
            <a:r>
              <a:rPr lang="ru-RU" sz="2000" b="1" dirty="0"/>
              <a:t>Привязки сессии на базе </a:t>
            </a:r>
            <a:r>
              <a:rPr lang="en-US" sz="2000" b="1" dirty="0"/>
              <a:t>Cookie</a:t>
            </a:r>
            <a:r>
              <a:rPr lang="ru-RU" sz="2000" b="1" dirty="0"/>
              <a:t> при балансировке</a:t>
            </a:r>
            <a:endParaRPr lang="en-US" sz="2000" b="1" dirty="0"/>
          </a:p>
          <a:p>
            <a:pPr marL="285750" indent="-285750">
              <a:lnSpc>
                <a:spcPct val="150000"/>
              </a:lnSpc>
              <a:buFont typeface="Arial" panose="020B0604020202020204" pitchFamily="34" charset="0"/>
              <a:buChar char="•"/>
            </a:pPr>
            <a:r>
              <a:rPr lang="ru-RU" sz="2000" b="1" dirty="0"/>
              <a:t>Снимает нагрузку </a:t>
            </a:r>
            <a:r>
              <a:rPr lang="en-US" sz="2000" b="1" dirty="0"/>
              <a:t>Secure Sockets Layer (SSL) </a:t>
            </a:r>
            <a:r>
              <a:rPr lang="ru-RU" sz="2000" b="1" dirty="0"/>
              <a:t>с конечного веб-сервера </a:t>
            </a:r>
            <a:endParaRPr lang="en-US" sz="2000" b="1" dirty="0"/>
          </a:p>
          <a:p>
            <a:pPr marL="285750" indent="-285750">
              <a:lnSpc>
                <a:spcPct val="150000"/>
              </a:lnSpc>
              <a:buFont typeface="Arial" panose="020B0604020202020204" pitchFamily="34" charset="0"/>
              <a:buChar char="•"/>
            </a:pPr>
            <a:r>
              <a:rPr lang="ru-RU" sz="2000" b="1" dirty="0"/>
              <a:t>Перенаправление трафика по маске из </a:t>
            </a:r>
            <a:r>
              <a:rPr lang="en-US" sz="2000" b="1" dirty="0"/>
              <a:t>URL</a:t>
            </a:r>
          </a:p>
          <a:p>
            <a:pPr marL="285750" indent="-285750">
              <a:lnSpc>
                <a:spcPct val="150000"/>
              </a:lnSpc>
              <a:buFont typeface="Arial" panose="020B0604020202020204" pitchFamily="34" charset="0"/>
              <a:buChar char="•"/>
            </a:pPr>
            <a:r>
              <a:rPr lang="ru-RU" sz="2000" b="1" dirty="0"/>
              <a:t>Перенаправление трафика между разными сайтам</a:t>
            </a:r>
            <a:endParaRPr lang="en-US" sz="2000" b="1" dirty="0"/>
          </a:p>
          <a:p>
            <a:pPr>
              <a:lnSpc>
                <a:spcPct val="150000"/>
              </a:lnSpc>
            </a:pPr>
            <a:endParaRPr lang="en-US" sz="2000" dirty="0"/>
          </a:p>
          <a:p>
            <a:pPr>
              <a:lnSpc>
                <a:spcPct val="150000"/>
              </a:lnSpc>
            </a:pPr>
            <a:r>
              <a:rPr lang="ru-RU" sz="2000" dirty="0"/>
              <a:t>Типичные сценарии для балансировки </a:t>
            </a:r>
            <a:r>
              <a:rPr lang="en-US" sz="2000" dirty="0"/>
              <a:t>HTTP layer 7 :</a:t>
            </a:r>
          </a:p>
          <a:p>
            <a:pPr marL="285750" indent="-285750">
              <a:lnSpc>
                <a:spcPct val="150000"/>
              </a:lnSpc>
              <a:buFont typeface="Arial" panose="020B0604020202020204" pitchFamily="34" charset="0"/>
              <a:buChar char="•"/>
            </a:pPr>
            <a:r>
              <a:rPr lang="ru-RU" sz="2000" dirty="0"/>
              <a:t>Приложения которым требуется обработка запросов от пользователя всегда на одном и том же сервере в кластере внутри одной сессии</a:t>
            </a:r>
          </a:p>
          <a:p>
            <a:pPr marL="285750" indent="-285750">
              <a:lnSpc>
                <a:spcPct val="150000"/>
              </a:lnSpc>
              <a:buFont typeface="Arial" panose="020B0604020202020204" pitchFamily="34" charset="0"/>
              <a:buChar char="•"/>
            </a:pPr>
            <a:r>
              <a:rPr lang="ru-RU" sz="2000" dirty="0"/>
              <a:t>Снять </a:t>
            </a:r>
            <a:r>
              <a:rPr lang="en-US" sz="2000" dirty="0"/>
              <a:t>SSL </a:t>
            </a:r>
            <a:r>
              <a:rPr lang="ru-RU" sz="2000" dirty="0"/>
              <a:t>нагрузку с веб фронтенда</a:t>
            </a:r>
            <a:endParaRPr lang="en-US" sz="2000" dirty="0"/>
          </a:p>
          <a:p>
            <a:pPr marL="285750" indent="-285750">
              <a:lnSpc>
                <a:spcPct val="150000"/>
              </a:lnSpc>
              <a:buFont typeface="Arial" panose="020B0604020202020204" pitchFamily="34" charset="0"/>
              <a:buChar char="•"/>
            </a:pPr>
            <a:r>
              <a:rPr lang="ru-RU" sz="2000" dirty="0"/>
              <a:t>Перенаправление или балансировка </a:t>
            </a:r>
            <a:r>
              <a:rPr lang="en-US" sz="2000" dirty="0"/>
              <a:t>http </a:t>
            </a:r>
            <a:r>
              <a:rPr lang="ru-RU" sz="2000" dirty="0"/>
              <a:t>запросов внутри одного </a:t>
            </a:r>
            <a:r>
              <a:rPr lang="en-US" sz="2000" dirty="0"/>
              <a:t>TCP </a:t>
            </a:r>
            <a:r>
              <a:rPr lang="ru-RU" sz="2000" dirty="0"/>
              <a:t>соеденения на разные бэкенд сервисы</a:t>
            </a:r>
          </a:p>
        </p:txBody>
      </p:sp>
    </p:spTree>
    <p:extLst>
      <p:ext uri="{BB962C8B-B14F-4D97-AF65-F5344CB8AC3E}">
        <p14:creationId xmlns:p14="http://schemas.microsoft.com/office/powerpoint/2010/main" val="3824931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4151" y="1698878"/>
            <a:ext cx="11430839" cy="2741504"/>
          </a:xfrm>
          <a:prstGeom prst="rect">
            <a:avLst/>
          </a:prstGeom>
        </p:spPr>
      </p:pic>
      <p:sp>
        <p:nvSpPr>
          <p:cNvPr id="4" name="Title 3"/>
          <p:cNvSpPr>
            <a:spLocks noGrp="1"/>
          </p:cNvSpPr>
          <p:nvPr>
            <p:ph type="ctrTitle"/>
          </p:nvPr>
        </p:nvSpPr>
        <p:spPr>
          <a:xfrm>
            <a:off x="-584832" y="312923"/>
            <a:ext cx="12064818" cy="552587"/>
          </a:xfrm>
        </p:spPr>
        <p:txBody>
          <a:bodyPr>
            <a:noAutofit/>
          </a:bodyPr>
          <a:lstStyle/>
          <a:p>
            <a:r>
              <a:rPr lang="en-US" sz="4800" dirty="0"/>
              <a:t>Azure Application Gateway</a:t>
            </a:r>
            <a:endParaRPr lang="ru-RU" sz="4800" dirty="0"/>
          </a:p>
        </p:txBody>
      </p:sp>
      <p:sp>
        <p:nvSpPr>
          <p:cNvPr id="2" name="TextBox 1"/>
          <p:cNvSpPr txBox="1"/>
          <p:nvPr/>
        </p:nvSpPr>
        <p:spPr>
          <a:xfrm>
            <a:off x="594360" y="1052547"/>
            <a:ext cx="10988040" cy="646331"/>
          </a:xfrm>
          <a:prstGeom prst="rect">
            <a:avLst/>
          </a:prstGeom>
          <a:noFill/>
        </p:spPr>
        <p:txBody>
          <a:bodyPr wrap="square" rtlCol="0">
            <a:spAutoFit/>
          </a:bodyPr>
          <a:lstStyle/>
          <a:p>
            <a:r>
              <a:rPr lang="ru-RU" dirty="0"/>
              <a:t>В зависимости от типа </a:t>
            </a:r>
            <a:r>
              <a:rPr lang="en-US" dirty="0"/>
              <a:t>Application Gateway </a:t>
            </a:r>
            <a:r>
              <a:rPr lang="ru-RU" dirty="0"/>
              <a:t>имеет разные характеристики, </a:t>
            </a:r>
            <a:r>
              <a:rPr lang="en-US" dirty="0"/>
              <a:t>small </a:t>
            </a:r>
            <a:r>
              <a:rPr lang="ru-RU" dirty="0"/>
              <a:t>– рекомендуется для </a:t>
            </a:r>
            <a:r>
              <a:rPr lang="en-US" dirty="0"/>
              <a:t>dev/</a:t>
            </a:r>
            <a:r>
              <a:rPr lang="en-US" dirty="0" err="1"/>
              <a:t>qa</a:t>
            </a:r>
            <a:endParaRPr lang="en-US" dirty="0"/>
          </a:p>
          <a:p>
            <a:endParaRPr lang="ru-RU" dirty="0"/>
          </a:p>
        </p:txBody>
      </p:sp>
    </p:spTree>
    <p:extLst>
      <p:ext uri="{BB962C8B-B14F-4D97-AF65-F5344CB8AC3E}">
        <p14:creationId xmlns:p14="http://schemas.microsoft.com/office/powerpoint/2010/main" val="2578958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7954" y="1241178"/>
            <a:ext cx="8637462" cy="348657"/>
          </a:xfrm>
        </p:spPr>
        <p:txBody>
          <a:bodyPr>
            <a:noAutofit/>
          </a:bodyPr>
          <a:lstStyle/>
          <a:p>
            <a:r>
              <a:rPr lang="en-US" sz="4800" dirty="0"/>
              <a:t>Azure Application Gateway:</a:t>
            </a:r>
            <a:br>
              <a:rPr lang="en-US" sz="4800" dirty="0"/>
            </a:br>
            <a:r>
              <a:rPr lang="en-US" sz="4800" dirty="0"/>
              <a:t>Web Application Firewall (WAF )</a:t>
            </a:r>
            <a:endParaRPr lang="ru-RU"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495" y="2026252"/>
            <a:ext cx="8278380" cy="5458587"/>
          </a:xfrm>
          <a:prstGeom prst="rect">
            <a:avLst/>
          </a:prstGeom>
        </p:spPr>
      </p:pic>
    </p:spTree>
    <p:extLst>
      <p:ext uri="{BB962C8B-B14F-4D97-AF65-F5344CB8AC3E}">
        <p14:creationId xmlns:p14="http://schemas.microsoft.com/office/powerpoint/2010/main" val="3109692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66295" y="726964"/>
            <a:ext cx="9646153" cy="4032572"/>
          </a:xfrm>
        </p:spPr>
        <p:txBody>
          <a:bodyPr>
            <a:noAutofit/>
          </a:bodyPr>
          <a:lstStyle/>
          <a:p>
            <a:pPr marL="342900" lvl="0" indent="-342900" algn="l">
              <a:lnSpc>
                <a:spcPct val="120000"/>
              </a:lnSpc>
              <a:buAutoNum type="arabicParenR"/>
            </a:pPr>
            <a:r>
              <a:rPr lang="ru-RU" dirty="0"/>
              <a:t>Веб приложение</a:t>
            </a:r>
            <a:r>
              <a:rPr lang="en-US" dirty="0"/>
              <a:t> – </a:t>
            </a:r>
            <a:r>
              <a:rPr lang="ru-RU" dirty="0"/>
              <a:t>основные компоненты</a:t>
            </a:r>
          </a:p>
          <a:p>
            <a:pPr marL="342900" lvl="0" indent="-342900" algn="l">
              <a:lnSpc>
                <a:spcPct val="120000"/>
              </a:lnSpc>
              <a:buAutoNum type="arabicParenR"/>
            </a:pPr>
            <a:r>
              <a:rPr lang="ru-RU" dirty="0"/>
              <a:t>Сервисы для улучшения доступности веб-приложения</a:t>
            </a:r>
            <a:endParaRPr lang="en-US" dirty="0"/>
          </a:p>
          <a:p>
            <a:pPr marL="800100" lvl="1" indent="-342900" algn="l">
              <a:lnSpc>
                <a:spcPct val="120000"/>
              </a:lnSpc>
              <a:buAutoNum type="arabicParenR"/>
            </a:pPr>
            <a:r>
              <a:rPr lang="en-US" dirty="0"/>
              <a:t>Azure DNS</a:t>
            </a:r>
          </a:p>
          <a:p>
            <a:pPr marL="800100" lvl="1" indent="-342900" algn="l">
              <a:lnSpc>
                <a:spcPct val="120000"/>
              </a:lnSpc>
              <a:buAutoNum type="arabicParenR"/>
            </a:pPr>
            <a:r>
              <a:rPr lang="en-US" dirty="0"/>
              <a:t>Traffic Manager</a:t>
            </a:r>
          </a:p>
          <a:p>
            <a:pPr marL="342900" lvl="0" indent="-342900" algn="l">
              <a:lnSpc>
                <a:spcPct val="120000"/>
              </a:lnSpc>
              <a:buAutoNum type="arabicParenR"/>
            </a:pPr>
            <a:r>
              <a:rPr lang="ru-RU" dirty="0"/>
              <a:t>Балансировка нагрузки</a:t>
            </a:r>
            <a:endParaRPr lang="en-US" dirty="0"/>
          </a:p>
          <a:p>
            <a:pPr marL="800100" lvl="1" indent="-342900" algn="l">
              <a:lnSpc>
                <a:spcPct val="120000"/>
              </a:lnSpc>
              <a:buAutoNum type="arabicParenR"/>
            </a:pPr>
            <a:r>
              <a:rPr lang="en-US" dirty="0"/>
              <a:t>Application Gateway</a:t>
            </a:r>
          </a:p>
          <a:p>
            <a:pPr marL="800100" lvl="1" indent="-342900" algn="l">
              <a:lnSpc>
                <a:spcPct val="120000"/>
              </a:lnSpc>
              <a:buAutoNum type="arabicParenR"/>
            </a:pPr>
            <a:r>
              <a:rPr lang="en-US" dirty="0"/>
              <a:t>Azure Internal Load Balancer</a:t>
            </a:r>
          </a:p>
          <a:p>
            <a:pPr marL="342900" lvl="0" indent="-342900" algn="l">
              <a:lnSpc>
                <a:spcPct val="120000"/>
              </a:lnSpc>
              <a:buAutoNum type="arabicParenR"/>
            </a:pPr>
            <a:r>
              <a:rPr lang="ru-RU" dirty="0"/>
              <a:t>Веб приложения</a:t>
            </a:r>
            <a:r>
              <a:rPr lang="en-US" dirty="0"/>
              <a:t> = App Services</a:t>
            </a:r>
          </a:p>
          <a:p>
            <a:pPr marL="800100" lvl="1" indent="-342900" algn="l">
              <a:lnSpc>
                <a:spcPct val="120000"/>
              </a:lnSpc>
              <a:buAutoNum type="arabicParenR"/>
            </a:pPr>
            <a:r>
              <a:rPr lang="ru-RU" dirty="0"/>
              <a:t>Типы тарифов ( </a:t>
            </a:r>
            <a:r>
              <a:rPr lang="en-US" dirty="0"/>
              <a:t>plans ) </a:t>
            </a:r>
            <a:r>
              <a:rPr lang="ru-RU" dirty="0"/>
              <a:t>и разница между ними</a:t>
            </a:r>
            <a:endParaRPr lang="en-US" dirty="0"/>
          </a:p>
          <a:p>
            <a:pPr marL="800100" lvl="1" indent="-342900" algn="l">
              <a:lnSpc>
                <a:spcPct val="120000"/>
              </a:lnSpc>
              <a:buAutoNum type="arabicParenR"/>
            </a:pPr>
            <a:r>
              <a:rPr lang="ru-RU" dirty="0"/>
              <a:t>Веб фермы (</a:t>
            </a:r>
            <a:r>
              <a:rPr lang="en-US" dirty="0"/>
              <a:t>staging)</a:t>
            </a:r>
          </a:p>
          <a:p>
            <a:pPr marL="800100" lvl="1" indent="-342900" algn="l">
              <a:lnSpc>
                <a:spcPct val="120000"/>
              </a:lnSpc>
              <a:buAutoNum type="arabicParenR"/>
            </a:pPr>
            <a:r>
              <a:rPr lang="ru-RU" dirty="0"/>
              <a:t>Задачи </a:t>
            </a:r>
            <a:r>
              <a:rPr lang="en-US" dirty="0"/>
              <a:t>Web job </a:t>
            </a:r>
            <a:endParaRPr lang="ru-RU" dirty="0"/>
          </a:p>
          <a:p>
            <a:pPr marL="342900" indent="-342900" algn="l">
              <a:lnSpc>
                <a:spcPct val="120000"/>
              </a:lnSpc>
              <a:buAutoNum type="arabicParenR"/>
            </a:pPr>
            <a:r>
              <a:rPr lang="ru-RU" dirty="0"/>
              <a:t>Практическая часть </a:t>
            </a:r>
            <a:endParaRPr lang="en-US" dirty="0"/>
          </a:p>
        </p:txBody>
      </p:sp>
      <p:sp>
        <p:nvSpPr>
          <p:cNvPr id="4" name="Title 3"/>
          <p:cNvSpPr>
            <a:spLocks noGrp="1"/>
          </p:cNvSpPr>
          <p:nvPr>
            <p:ph type="ctrTitle"/>
          </p:nvPr>
        </p:nvSpPr>
        <p:spPr>
          <a:xfrm>
            <a:off x="2128815" y="112031"/>
            <a:ext cx="4061076" cy="552587"/>
          </a:xfrm>
        </p:spPr>
        <p:txBody>
          <a:bodyPr>
            <a:noAutofit/>
          </a:bodyPr>
          <a:lstStyle/>
          <a:p>
            <a:r>
              <a:rPr lang="ru-RU" sz="4800" dirty="0"/>
              <a:t>Содержание</a:t>
            </a:r>
          </a:p>
        </p:txBody>
      </p:sp>
    </p:spTree>
    <p:extLst>
      <p:ext uri="{BB962C8B-B14F-4D97-AF65-F5344CB8AC3E}">
        <p14:creationId xmlns:p14="http://schemas.microsoft.com/office/powerpoint/2010/main" val="2769198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96028"/>
            <a:ext cx="12064818" cy="552587"/>
          </a:xfrm>
        </p:spPr>
        <p:txBody>
          <a:bodyPr>
            <a:noAutofit/>
          </a:bodyPr>
          <a:lstStyle/>
          <a:p>
            <a:r>
              <a:rPr lang="en-US" sz="4800" dirty="0"/>
              <a:t>Web Application Firewall</a:t>
            </a:r>
            <a:endParaRPr lang="ru-RU" sz="4800" dirty="0"/>
          </a:p>
        </p:txBody>
      </p:sp>
      <p:sp>
        <p:nvSpPr>
          <p:cNvPr id="2" name="TextBox 1"/>
          <p:cNvSpPr txBox="1"/>
          <p:nvPr/>
        </p:nvSpPr>
        <p:spPr>
          <a:xfrm>
            <a:off x="594359" y="1052547"/>
            <a:ext cx="10897985" cy="5539978"/>
          </a:xfrm>
          <a:prstGeom prst="rect">
            <a:avLst/>
          </a:prstGeom>
          <a:noFill/>
        </p:spPr>
        <p:txBody>
          <a:bodyPr wrap="square" rtlCol="0">
            <a:spAutoFit/>
          </a:bodyPr>
          <a:lstStyle/>
          <a:p>
            <a:pPr>
              <a:lnSpc>
                <a:spcPct val="150000"/>
              </a:lnSpc>
            </a:pPr>
            <a:r>
              <a:rPr lang="ru-RU" dirty="0"/>
              <a:t>Базовый уровень защиты против топ 10 угроз согласно</a:t>
            </a:r>
            <a:r>
              <a:rPr lang="en-US" dirty="0"/>
              <a:t> OWASP </a:t>
            </a:r>
          </a:p>
          <a:p>
            <a:pPr marL="285750" indent="-285750">
              <a:lnSpc>
                <a:spcPct val="150000"/>
              </a:lnSpc>
              <a:buFont typeface="Arial" panose="020B0604020202020204" pitchFamily="34" charset="0"/>
              <a:buChar char="•"/>
            </a:pPr>
            <a:r>
              <a:rPr lang="en-US" dirty="0"/>
              <a:t>SQL injection</a:t>
            </a:r>
            <a:r>
              <a:rPr lang="ru-RU" dirty="0"/>
              <a:t> </a:t>
            </a:r>
            <a:r>
              <a:rPr lang="en-US" dirty="0"/>
              <a:t>: </a:t>
            </a:r>
            <a:r>
              <a:rPr lang="en-US" i="1" dirty="0"/>
              <a:t>GET http://testphp.vulnweb.com/artists.php?artist=-1 UNION SELECT 1,pass,cc FROM users WHERE </a:t>
            </a:r>
            <a:r>
              <a:rPr lang="en-US" i="1" dirty="0" err="1"/>
              <a:t>uname</a:t>
            </a:r>
            <a:r>
              <a:rPr lang="en-US" i="1" dirty="0"/>
              <a:t>='test' HTTP/1.1</a:t>
            </a:r>
          </a:p>
          <a:p>
            <a:pPr marL="285750" indent="-285750">
              <a:lnSpc>
                <a:spcPct val="150000"/>
              </a:lnSpc>
              <a:buFont typeface="Arial" panose="020B0604020202020204" pitchFamily="34" charset="0"/>
              <a:buChar char="•"/>
            </a:pPr>
            <a:r>
              <a:rPr lang="en-US" dirty="0"/>
              <a:t>Cross site scripting (XSS) protection</a:t>
            </a:r>
          </a:p>
          <a:p>
            <a:pPr marL="285750" indent="-285750">
              <a:lnSpc>
                <a:spcPct val="150000"/>
              </a:lnSpc>
              <a:buFont typeface="Arial" panose="020B0604020202020204" pitchFamily="34" charset="0"/>
              <a:buChar char="•"/>
            </a:pPr>
            <a:r>
              <a:rPr lang="ru-RU" dirty="0"/>
              <a:t>Распространенные атаки в интернет</a:t>
            </a:r>
            <a:r>
              <a:rPr lang="en-US" dirty="0"/>
              <a:t>: command injection, HTTP request smuggling, HTTP response splitting, and remote file inclusion attack</a:t>
            </a:r>
          </a:p>
          <a:p>
            <a:pPr marL="285750" indent="-285750">
              <a:lnSpc>
                <a:spcPct val="150000"/>
              </a:lnSpc>
              <a:buFont typeface="Arial" panose="020B0604020202020204" pitchFamily="34" charset="0"/>
              <a:buChar char="•"/>
            </a:pPr>
            <a:r>
              <a:rPr lang="ru-RU" dirty="0"/>
              <a:t>Нарушения протокола </a:t>
            </a:r>
            <a:r>
              <a:rPr lang="en-US" dirty="0"/>
              <a:t>HTTP</a:t>
            </a:r>
            <a:r>
              <a:rPr lang="ru-RU" dirty="0"/>
              <a:t>, в том числе такие как отсутствующий</a:t>
            </a:r>
            <a:r>
              <a:rPr lang="en-US" dirty="0"/>
              <a:t> host user-agent</a:t>
            </a:r>
            <a:r>
              <a:rPr lang="ru-RU" dirty="0"/>
              <a:t> или</a:t>
            </a:r>
            <a:r>
              <a:rPr lang="en-US" dirty="0"/>
              <a:t> accept headers</a:t>
            </a:r>
          </a:p>
          <a:p>
            <a:pPr marL="285750" indent="-285750">
              <a:lnSpc>
                <a:spcPct val="150000"/>
              </a:lnSpc>
              <a:buFont typeface="Arial" panose="020B0604020202020204" pitchFamily="34" charset="0"/>
              <a:buChar char="•"/>
            </a:pPr>
            <a:r>
              <a:rPr lang="ru-RU" dirty="0"/>
              <a:t>Защита </a:t>
            </a:r>
            <a:r>
              <a:rPr lang="en-US" dirty="0"/>
              <a:t>HTTP </a:t>
            </a:r>
            <a:r>
              <a:rPr lang="en-US" dirty="0" err="1"/>
              <a:t>DoS</a:t>
            </a:r>
            <a:r>
              <a:rPr lang="en-US" dirty="0"/>
              <a:t> </a:t>
            </a:r>
            <a:r>
              <a:rPr lang="ru-RU" dirty="0"/>
              <a:t>включая</a:t>
            </a:r>
            <a:r>
              <a:rPr lang="en-US" dirty="0"/>
              <a:t> HTTP flooding </a:t>
            </a:r>
            <a:r>
              <a:rPr lang="ru-RU" dirty="0"/>
              <a:t>и защита от </a:t>
            </a:r>
            <a:r>
              <a:rPr lang="en-US" dirty="0"/>
              <a:t>slow HTTP </a:t>
            </a:r>
            <a:r>
              <a:rPr lang="en-US" dirty="0" err="1"/>
              <a:t>DoS</a:t>
            </a:r>
            <a:r>
              <a:rPr lang="en-US" dirty="0"/>
              <a:t> </a:t>
            </a:r>
          </a:p>
          <a:p>
            <a:pPr marL="285750" indent="-285750">
              <a:lnSpc>
                <a:spcPct val="150000"/>
              </a:lnSpc>
              <a:buFont typeface="Arial" panose="020B0604020202020204" pitchFamily="34" charset="0"/>
              <a:buChar char="•"/>
            </a:pPr>
            <a:r>
              <a:rPr lang="ru-RU" dirty="0"/>
              <a:t>Защита от ботов, интернет сканнеров и тп </a:t>
            </a:r>
          </a:p>
          <a:p>
            <a:pPr marL="285750" indent="-285750">
              <a:lnSpc>
                <a:spcPct val="150000"/>
              </a:lnSpc>
              <a:buFont typeface="Arial" panose="020B0604020202020204" pitchFamily="34" charset="0"/>
              <a:buChar char="•"/>
            </a:pPr>
            <a:r>
              <a:rPr lang="ru-RU" dirty="0"/>
              <a:t>Защита и определение неверное конфигурации веб-сервисов </a:t>
            </a:r>
            <a:r>
              <a:rPr lang="en-US" dirty="0"/>
              <a:t>(i.e. Apache, IIS, </a:t>
            </a:r>
            <a:r>
              <a:rPr lang="en-US" dirty="0" err="1"/>
              <a:t>etc</a:t>
            </a:r>
            <a:r>
              <a:rPr lang="en-US" dirty="0"/>
              <a:t>)</a:t>
            </a:r>
          </a:p>
          <a:p>
            <a:pPr>
              <a:lnSpc>
                <a:spcPct val="150000"/>
              </a:lnSpc>
            </a:pPr>
            <a:endParaRPr lang="en-US" dirty="0"/>
          </a:p>
          <a:p>
            <a:pPr>
              <a:lnSpc>
                <a:spcPct val="150000"/>
              </a:lnSpc>
            </a:pPr>
            <a:endParaRPr lang="en-US" dirty="0"/>
          </a:p>
          <a:p>
            <a:pPr>
              <a:lnSpc>
                <a:spcPct val="150000"/>
              </a:lnSpc>
            </a:pPr>
            <a:endParaRPr lang="ru-RU" sz="2000" dirty="0"/>
          </a:p>
        </p:txBody>
      </p:sp>
      <p:sp>
        <p:nvSpPr>
          <p:cNvPr id="3" name="TextBox 2"/>
          <p:cNvSpPr txBox="1"/>
          <p:nvPr/>
        </p:nvSpPr>
        <p:spPr>
          <a:xfrm>
            <a:off x="3962400" y="6068291"/>
            <a:ext cx="6248400" cy="646331"/>
          </a:xfrm>
          <a:prstGeom prst="rect">
            <a:avLst/>
          </a:prstGeom>
          <a:noFill/>
        </p:spPr>
        <p:txBody>
          <a:bodyPr wrap="square" rtlCol="0">
            <a:spAutoFit/>
          </a:bodyPr>
          <a:lstStyle/>
          <a:p>
            <a:r>
              <a:rPr lang="en-US" dirty="0"/>
              <a:t>OWASP = Open Web Application Security Project - owasp.org/</a:t>
            </a:r>
          </a:p>
          <a:p>
            <a:endParaRPr lang="ru-RU" dirty="0"/>
          </a:p>
        </p:txBody>
      </p:sp>
    </p:spTree>
    <p:extLst>
      <p:ext uri="{BB962C8B-B14F-4D97-AF65-F5344CB8AC3E}">
        <p14:creationId xmlns:p14="http://schemas.microsoft.com/office/powerpoint/2010/main" val="1728205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96028"/>
            <a:ext cx="12064818" cy="552587"/>
          </a:xfrm>
        </p:spPr>
        <p:txBody>
          <a:bodyPr>
            <a:noAutofit/>
          </a:bodyPr>
          <a:lstStyle/>
          <a:p>
            <a:r>
              <a:rPr lang="en-US" sz="4800" dirty="0"/>
              <a:t>Web Application Firewall</a:t>
            </a:r>
            <a:endParaRPr lang="ru-RU" sz="4800" dirty="0"/>
          </a:p>
        </p:txBody>
      </p:sp>
      <p:sp>
        <p:nvSpPr>
          <p:cNvPr id="2" name="TextBox 1"/>
          <p:cNvSpPr txBox="1"/>
          <p:nvPr/>
        </p:nvSpPr>
        <p:spPr>
          <a:xfrm>
            <a:off x="594359" y="1052547"/>
            <a:ext cx="10870277" cy="3831818"/>
          </a:xfrm>
          <a:prstGeom prst="rect">
            <a:avLst/>
          </a:prstGeom>
          <a:noFill/>
        </p:spPr>
        <p:txBody>
          <a:bodyPr wrap="square" rtlCol="0">
            <a:spAutoFit/>
          </a:bodyPr>
          <a:lstStyle/>
          <a:p>
            <a:pPr>
              <a:lnSpc>
                <a:spcPct val="150000"/>
              </a:lnSpc>
            </a:pPr>
            <a:r>
              <a:rPr lang="en-US" dirty="0"/>
              <a:t>Application Gateway WAF </a:t>
            </a:r>
            <a:r>
              <a:rPr lang="ru-RU" dirty="0"/>
              <a:t>может использоваться в двух режимах</a:t>
            </a:r>
            <a:endParaRPr lang="en-US" dirty="0"/>
          </a:p>
          <a:p>
            <a:pPr>
              <a:lnSpc>
                <a:spcPct val="150000"/>
              </a:lnSpc>
            </a:pPr>
            <a:endParaRPr lang="en-US" b="1" dirty="0"/>
          </a:p>
          <a:p>
            <a:pPr>
              <a:lnSpc>
                <a:spcPct val="150000"/>
              </a:lnSpc>
            </a:pPr>
            <a:r>
              <a:rPr lang="en-US" b="1" dirty="0"/>
              <a:t>Detection mode</a:t>
            </a:r>
            <a:r>
              <a:rPr lang="en-US" dirty="0"/>
              <a:t> – WAF</a:t>
            </a:r>
            <a:r>
              <a:rPr lang="ru-RU" dirty="0"/>
              <a:t> мониторит и логгирует все события</a:t>
            </a:r>
            <a:r>
              <a:rPr lang="en-US" dirty="0"/>
              <a:t>:</a:t>
            </a:r>
          </a:p>
          <a:p>
            <a:pPr marL="1200150" lvl="2" indent="-285750">
              <a:lnSpc>
                <a:spcPct val="150000"/>
              </a:lnSpc>
              <a:buFont typeface="Arial" panose="020B0604020202020204" pitchFamily="34" charset="0"/>
              <a:buChar char="•"/>
            </a:pPr>
            <a:r>
              <a:rPr lang="en-US" dirty="0"/>
              <a:t>Logging diagnostics </a:t>
            </a:r>
            <a:r>
              <a:rPr lang="ru-RU" dirty="0"/>
              <a:t>внутри</a:t>
            </a:r>
            <a:r>
              <a:rPr lang="en-US" dirty="0"/>
              <a:t> Application Gateway </a:t>
            </a:r>
            <a:r>
              <a:rPr lang="ru-RU" dirty="0"/>
              <a:t>должна быть включена </a:t>
            </a:r>
            <a:r>
              <a:rPr lang="en-US" dirty="0"/>
              <a:t>ON </a:t>
            </a:r>
            <a:r>
              <a:rPr lang="ru-RU" dirty="0"/>
              <a:t>в</a:t>
            </a:r>
            <a:r>
              <a:rPr lang="en-US" dirty="0"/>
              <a:t> </a:t>
            </a:r>
            <a:r>
              <a:rPr lang="ru-RU" dirty="0"/>
              <a:t>секции </a:t>
            </a:r>
            <a:r>
              <a:rPr lang="en-US" dirty="0"/>
              <a:t>Diagnostics </a:t>
            </a:r>
          </a:p>
          <a:p>
            <a:pPr marL="1200150" lvl="2" indent="-285750">
              <a:lnSpc>
                <a:spcPct val="150000"/>
              </a:lnSpc>
              <a:buFont typeface="Arial" panose="020B0604020202020204" pitchFamily="34" charset="0"/>
              <a:buChar char="•"/>
            </a:pPr>
            <a:r>
              <a:rPr lang="en-US" dirty="0"/>
              <a:t>WAF </a:t>
            </a:r>
            <a:r>
              <a:rPr lang="ru-RU" dirty="0"/>
              <a:t>логи должны быть выбраны и включены </a:t>
            </a:r>
            <a:r>
              <a:rPr lang="en-US" dirty="0"/>
              <a:t>N</a:t>
            </a:r>
          </a:p>
          <a:p>
            <a:pPr>
              <a:lnSpc>
                <a:spcPct val="150000"/>
              </a:lnSpc>
            </a:pPr>
            <a:endParaRPr lang="en-US" dirty="0"/>
          </a:p>
          <a:p>
            <a:pPr>
              <a:lnSpc>
                <a:spcPct val="150000"/>
              </a:lnSpc>
            </a:pPr>
            <a:r>
              <a:rPr lang="en-US" b="1" dirty="0"/>
              <a:t>Prevention mode</a:t>
            </a:r>
            <a:r>
              <a:rPr lang="en-US" dirty="0"/>
              <a:t> – </a:t>
            </a:r>
            <a:r>
              <a:rPr lang="ru-RU" dirty="0"/>
              <a:t>блокирует аттаки и предотвращает доступ к атакуемому ресурсу</a:t>
            </a:r>
            <a:r>
              <a:rPr lang="en-US" dirty="0"/>
              <a:t>:</a:t>
            </a:r>
          </a:p>
          <a:p>
            <a:pPr marL="742950" lvl="1" indent="-285750">
              <a:lnSpc>
                <a:spcPct val="150000"/>
              </a:lnSpc>
              <a:buFont typeface="Arial" panose="020B0604020202020204" pitchFamily="34" charset="0"/>
              <a:buChar char="•"/>
            </a:pPr>
            <a:r>
              <a:rPr lang="ru-RU" dirty="0"/>
              <a:t>Злоумышленник получает</a:t>
            </a:r>
            <a:r>
              <a:rPr lang="en-US" dirty="0"/>
              <a:t> 403</a:t>
            </a:r>
            <a:r>
              <a:rPr lang="ru-RU" dirty="0"/>
              <a:t>, соединение закрывается</a:t>
            </a:r>
            <a:endParaRPr lang="en-US" dirty="0"/>
          </a:p>
          <a:p>
            <a:pPr marL="742950" lvl="1" indent="-285750">
              <a:lnSpc>
                <a:spcPct val="150000"/>
              </a:lnSpc>
              <a:buFont typeface="Arial" panose="020B0604020202020204" pitchFamily="34" charset="0"/>
              <a:buChar char="•"/>
            </a:pPr>
            <a:r>
              <a:rPr lang="ru-RU" dirty="0"/>
              <a:t>Атака логгирует в логах</a:t>
            </a:r>
            <a:endParaRPr lang="ru-RU" sz="2000" dirty="0"/>
          </a:p>
        </p:txBody>
      </p:sp>
      <p:sp>
        <p:nvSpPr>
          <p:cNvPr id="5" name="TextBox 4"/>
          <p:cNvSpPr txBox="1"/>
          <p:nvPr/>
        </p:nvSpPr>
        <p:spPr>
          <a:xfrm>
            <a:off x="351904" y="5548347"/>
            <a:ext cx="10870277" cy="707886"/>
          </a:xfrm>
          <a:prstGeom prst="rect">
            <a:avLst/>
          </a:prstGeom>
          <a:noFill/>
        </p:spPr>
        <p:txBody>
          <a:bodyPr wrap="square" rtlCol="0">
            <a:spAutoFit/>
          </a:bodyPr>
          <a:lstStyle/>
          <a:p>
            <a:r>
              <a:rPr lang="ru-RU" sz="2000" dirty="0"/>
              <a:t>Альтернативным вариантом для защитного экрана является использование кластера с </a:t>
            </a:r>
            <a:r>
              <a:rPr lang="en-US" sz="2000" dirty="0"/>
              <a:t>Barracuda application firewall</a:t>
            </a:r>
            <a:r>
              <a:rPr lang="ru-RU" sz="2000" dirty="0"/>
              <a:t> из </a:t>
            </a:r>
            <a:r>
              <a:rPr lang="en-US" sz="2000" dirty="0"/>
              <a:t>Azure Marketplace </a:t>
            </a:r>
            <a:r>
              <a:rPr lang="ru-RU" sz="2000" dirty="0"/>
              <a:t>настроенного в качестве фронт-енда перед веб сайтом.</a:t>
            </a:r>
          </a:p>
        </p:txBody>
      </p:sp>
    </p:spTree>
    <p:extLst>
      <p:ext uri="{BB962C8B-B14F-4D97-AF65-F5344CB8AC3E}">
        <p14:creationId xmlns:p14="http://schemas.microsoft.com/office/powerpoint/2010/main" val="1304626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2164" y="289647"/>
            <a:ext cx="12064818" cy="552587"/>
          </a:xfrm>
        </p:spPr>
        <p:txBody>
          <a:bodyPr>
            <a:noAutofit/>
          </a:bodyPr>
          <a:lstStyle/>
          <a:p>
            <a:r>
              <a:rPr lang="en-US" sz="4800" dirty="0"/>
              <a:t>Application Gateway vs Load Balancer</a:t>
            </a:r>
            <a:endParaRPr lang="ru-RU" sz="4800" dirty="0"/>
          </a:p>
        </p:txBody>
      </p:sp>
      <p:graphicFrame>
        <p:nvGraphicFramePr>
          <p:cNvPr id="2" name="Table 1"/>
          <p:cNvGraphicFramePr>
            <a:graphicFrameLocks noGrp="1"/>
          </p:cNvGraphicFramePr>
          <p:nvPr>
            <p:extLst>
              <p:ext uri="{D42A27DB-BD31-4B8C-83A1-F6EECF244321}">
                <p14:modId xmlns:p14="http://schemas.microsoft.com/office/powerpoint/2010/main" val="4181445025"/>
              </p:ext>
            </p:extLst>
          </p:nvPr>
        </p:nvGraphicFramePr>
        <p:xfrm>
          <a:off x="771237" y="842234"/>
          <a:ext cx="11254509" cy="3360738"/>
        </p:xfrm>
        <a:graphic>
          <a:graphicData uri="http://schemas.openxmlformats.org/drawingml/2006/table">
            <a:tbl>
              <a:tblPr firstRow="1" bandRow="1">
                <a:tableStyleId>{5C22544A-7EE6-4342-B048-85BDC9FD1C3A}</a:tableStyleId>
              </a:tblPr>
              <a:tblGrid>
                <a:gridCol w="3751503">
                  <a:extLst>
                    <a:ext uri="{9D8B030D-6E8A-4147-A177-3AD203B41FA5}">
                      <a16:colId xmlns:a16="http://schemas.microsoft.com/office/drawing/2014/main" val="2701087290"/>
                    </a:ext>
                  </a:extLst>
                </a:gridCol>
                <a:gridCol w="3751503">
                  <a:extLst>
                    <a:ext uri="{9D8B030D-6E8A-4147-A177-3AD203B41FA5}">
                      <a16:colId xmlns:a16="http://schemas.microsoft.com/office/drawing/2014/main" val="16515708"/>
                    </a:ext>
                  </a:extLst>
                </a:gridCol>
                <a:gridCol w="3751503">
                  <a:extLst>
                    <a:ext uri="{9D8B030D-6E8A-4147-A177-3AD203B41FA5}">
                      <a16:colId xmlns:a16="http://schemas.microsoft.com/office/drawing/2014/main" val="2602419824"/>
                    </a:ext>
                  </a:extLst>
                </a:gridCol>
              </a:tblGrid>
              <a:tr h="562474">
                <a:tc>
                  <a:txBody>
                    <a:bodyPr/>
                    <a:lstStyle/>
                    <a:p>
                      <a:r>
                        <a:rPr lang="ru-RU" dirty="0">
                          <a:solidFill>
                            <a:schemeClr val="tx1"/>
                          </a:solidFill>
                        </a:rPr>
                        <a:t>Тип</a:t>
                      </a:r>
                    </a:p>
                  </a:txBody>
                  <a:tcPr/>
                </a:tc>
                <a:tc>
                  <a:txBody>
                    <a:bodyPr/>
                    <a:lstStyle/>
                    <a:p>
                      <a:r>
                        <a:rPr lang="en-US" dirty="0">
                          <a:solidFill>
                            <a:schemeClr val="tx1"/>
                          </a:solidFill>
                        </a:rPr>
                        <a:t>Azure Load</a:t>
                      </a:r>
                      <a:r>
                        <a:rPr lang="en-US" baseline="0" dirty="0">
                          <a:solidFill>
                            <a:schemeClr val="tx1"/>
                          </a:solidFill>
                        </a:rPr>
                        <a:t> Balancer</a:t>
                      </a:r>
                      <a:endParaRPr lang="ru-RU" dirty="0">
                        <a:solidFill>
                          <a:schemeClr val="tx1"/>
                        </a:solidFill>
                      </a:endParaRPr>
                    </a:p>
                  </a:txBody>
                  <a:tcPr/>
                </a:tc>
                <a:tc>
                  <a:txBody>
                    <a:bodyPr/>
                    <a:lstStyle/>
                    <a:p>
                      <a:r>
                        <a:rPr lang="en-US" dirty="0">
                          <a:solidFill>
                            <a:schemeClr val="tx1"/>
                          </a:solidFill>
                        </a:rPr>
                        <a:t>Application Gateway</a:t>
                      </a:r>
                      <a:endParaRPr lang="ru-RU" dirty="0">
                        <a:solidFill>
                          <a:schemeClr val="tx1"/>
                        </a:solidFill>
                      </a:endParaRPr>
                    </a:p>
                  </a:txBody>
                  <a:tcPr/>
                </a:tc>
                <a:extLst>
                  <a:ext uri="{0D108BD9-81ED-4DB2-BD59-A6C34878D82A}">
                    <a16:rowId xmlns:a16="http://schemas.microsoft.com/office/drawing/2014/main" val="818756389"/>
                  </a:ext>
                </a:extLst>
              </a:tr>
              <a:tr h="333006">
                <a:tc>
                  <a:txBody>
                    <a:bodyPr/>
                    <a:lstStyle/>
                    <a:p>
                      <a:r>
                        <a:rPr lang="ru-RU" dirty="0">
                          <a:solidFill>
                            <a:schemeClr val="tx1"/>
                          </a:solidFill>
                        </a:rPr>
                        <a:t>Протокол</a:t>
                      </a:r>
                    </a:p>
                  </a:txBody>
                  <a:tcPr/>
                </a:tc>
                <a:tc>
                  <a:txBody>
                    <a:bodyPr/>
                    <a:lstStyle/>
                    <a:p>
                      <a:r>
                        <a:rPr lang="en-US" dirty="0">
                          <a:solidFill>
                            <a:schemeClr val="tx1"/>
                          </a:solidFill>
                        </a:rPr>
                        <a:t>UDP/TCP</a:t>
                      </a:r>
                      <a:endParaRPr lang="ru-RU" dirty="0">
                        <a:solidFill>
                          <a:schemeClr val="tx1"/>
                        </a:solidFill>
                      </a:endParaRPr>
                    </a:p>
                  </a:txBody>
                  <a:tcPr/>
                </a:tc>
                <a:tc>
                  <a:txBody>
                    <a:bodyPr/>
                    <a:lstStyle/>
                    <a:p>
                      <a:r>
                        <a:rPr lang="en-US" dirty="0">
                          <a:solidFill>
                            <a:schemeClr val="tx1"/>
                          </a:solidFill>
                        </a:rPr>
                        <a:t>HTTP/HTTPS</a:t>
                      </a:r>
                      <a:endParaRPr lang="ru-RU" dirty="0">
                        <a:solidFill>
                          <a:schemeClr val="tx1"/>
                        </a:solidFill>
                      </a:endParaRPr>
                    </a:p>
                  </a:txBody>
                  <a:tcPr/>
                </a:tc>
                <a:extLst>
                  <a:ext uri="{0D108BD9-81ED-4DB2-BD59-A6C34878D82A}">
                    <a16:rowId xmlns:a16="http://schemas.microsoft.com/office/drawing/2014/main" val="3383071167"/>
                  </a:ext>
                </a:extLst>
              </a:tr>
              <a:tr h="2052776">
                <a:tc>
                  <a:txBody>
                    <a:bodyPr/>
                    <a:lstStyle/>
                    <a:p>
                      <a:r>
                        <a:rPr lang="ru-RU" dirty="0">
                          <a:solidFill>
                            <a:schemeClr val="tx1"/>
                          </a:solidFill>
                        </a:rPr>
                        <a:t>Пробы</a:t>
                      </a:r>
                    </a:p>
                  </a:txBody>
                  <a:tcPr/>
                </a:tc>
                <a:tc>
                  <a:txBody>
                    <a:bodyPr/>
                    <a:lstStyle/>
                    <a:p>
                      <a:r>
                        <a:rPr lang="ru-RU" dirty="0">
                          <a:solidFill>
                            <a:schemeClr val="tx1"/>
                          </a:solidFill>
                        </a:rPr>
                        <a:t>Интервал 15 секунд,</a:t>
                      </a:r>
                      <a:r>
                        <a:rPr lang="ru-RU" baseline="0" dirty="0">
                          <a:solidFill>
                            <a:schemeClr val="tx1"/>
                          </a:solidFill>
                        </a:rPr>
                        <a:t> индикация ошибки через два цикла по таймауту, поддерживают кастомизацию</a:t>
                      </a:r>
                      <a:endParaRPr lang="ru-RU" dirty="0">
                        <a:solidFill>
                          <a:schemeClr val="tx1"/>
                        </a:solidFill>
                      </a:endParaRPr>
                    </a:p>
                  </a:txBody>
                  <a:tcPr/>
                </a:tc>
                <a:tc>
                  <a:txBody>
                    <a:bodyPr/>
                    <a:lstStyle/>
                    <a:p>
                      <a:r>
                        <a:rPr lang="ru-RU" dirty="0">
                          <a:solidFill>
                            <a:schemeClr val="tx1"/>
                          </a:solidFill>
                        </a:rPr>
                        <a:t>30</a:t>
                      </a:r>
                      <a:r>
                        <a:rPr lang="ru-RU" baseline="0" dirty="0">
                          <a:solidFill>
                            <a:schemeClr val="tx1"/>
                          </a:solidFill>
                        </a:rPr>
                        <a:t> секунд, индикация ошибки через 5 последовательных ошибок при наличии трафика и одна проба при ждущем режим, поддерживают кастомизацию</a:t>
                      </a:r>
                      <a:endParaRPr lang="ru-RU" dirty="0">
                        <a:solidFill>
                          <a:schemeClr val="tx1"/>
                        </a:solidFill>
                      </a:endParaRPr>
                    </a:p>
                  </a:txBody>
                  <a:tcPr/>
                </a:tc>
                <a:extLst>
                  <a:ext uri="{0D108BD9-81ED-4DB2-BD59-A6C34878D82A}">
                    <a16:rowId xmlns:a16="http://schemas.microsoft.com/office/drawing/2014/main" val="2191464810"/>
                  </a:ext>
                </a:extLst>
              </a:tr>
              <a:tr h="379728">
                <a:tc>
                  <a:txBody>
                    <a:bodyPr/>
                    <a:lstStyle/>
                    <a:p>
                      <a:r>
                        <a:rPr lang="en-US" dirty="0">
                          <a:solidFill>
                            <a:schemeClr val="tx1"/>
                          </a:solidFill>
                        </a:rPr>
                        <a:t>SSL</a:t>
                      </a:r>
                      <a:endParaRPr lang="ru-RU"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solidFill>
                            <a:schemeClr val="tx1"/>
                          </a:solidFill>
                        </a:rPr>
                        <a:t>Нет</a:t>
                      </a:r>
                      <a:r>
                        <a:rPr lang="ru-RU" baseline="0" dirty="0">
                          <a:solidFill>
                            <a:schemeClr val="tx1"/>
                          </a:solidFill>
                        </a:rPr>
                        <a:t> </a:t>
                      </a:r>
                      <a:endParaRPr lang="ru-RU" dirty="0">
                        <a:solidFill>
                          <a:schemeClr val="tx1"/>
                        </a:solidFill>
                      </a:endParaRPr>
                    </a:p>
                  </a:txBody>
                  <a:tcPr/>
                </a:tc>
                <a:tc>
                  <a:txBody>
                    <a:bodyPr/>
                    <a:lstStyle/>
                    <a:p>
                      <a:r>
                        <a:rPr lang="ru-RU" dirty="0">
                          <a:solidFill>
                            <a:schemeClr val="tx1"/>
                          </a:solidFill>
                        </a:rPr>
                        <a:t>да</a:t>
                      </a:r>
                    </a:p>
                  </a:txBody>
                  <a:tcPr/>
                </a:tc>
                <a:extLst>
                  <a:ext uri="{0D108BD9-81ED-4DB2-BD59-A6C34878D82A}">
                    <a16:rowId xmlns:a16="http://schemas.microsoft.com/office/drawing/2014/main" val="46224593"/>
                  </a:ext>
                </a:extLst>
              </a:tr>
            </a:tbl>
          </a:graphicData>
        </a:graphic>
      </p:graphicFrame>
    </p:spTree>
    <p:extLst>
      <p:ext uri="{BB962C8B-B14F-4D97-AF65-F5344CB8AC3E}">
        <p14:creationId xmlns:p14="http://schemas.microsoft.com/office/powerpoint/2010/main" val="754797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2164" y="289647"/>
            <a:ext cx="12064818" cy="552587"/>
          </a:xfrm>
        </p:spPr>
        <p:txBody>
          <a:bodyPr>
            <a:noAutofit/>
          </a:bodyPr>
          <a:lstStyle/>
          <a:p>
            <a:r>
              <a:rPr lang="en-US" sz="4800" dirty="0"/>
              <a:t>Azure App Services</a:t>
            </a:r>
            <a:endParaRPr lang="ru-RU" sz="4800" dirty="0"/>
          </a:p>
        </p:txBody>
      </p:sp>
      <p:pic>
        <p:nvPicPr>
          <p:cNvPr id="9" name="Picture 8"/>
          <p:cNvPicPr>
            <a:picLocks noChangeAspect="1"/>
          </p:cNvPicPr>
          <p:nvPr/>
        </p:nvPicPr>
        <p:blipFill>
          <a:blip r:embed="rId2"/>
          <a:stretch>
            <a:fillRect/>
          </a:stretch>
        </p:blipFill>
        <p:spPr>
          <a:xfrm>
            <a:off x="0" y="1780310"/>
            <a:ext cx="12039050" cy="2867569"/>
          </a:xfrm>
          <a:prstGeom prst="rect">
            <a:avLst/>
          </a:prstGeom>
        </p:spPr>
      </p:pic>
    </p:spTree>
    <p:extLst>
      <p:ext uri="{BB962C8B-B14F-4D97-AF65-F5344CB8AC3E}">
        <p14:creationId xmlns:p14="http://schemas.microsoft.com/office/powerpoint/2010/main" val="253673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2164" y="289647"/>
            <a:ext cx="12064818" cy="552587"/>
          </a:xfrm>
        </p:spPr>
        <p:txBody>
          <a:bodyPr>
            <a:noAutofit/>
          </a:bodyPr>
          <a:lstStyle/>
          <a:p>
            <a:r>
              <a:rPr lang="en-US" sz="4800" dirty="0"/>
              <a:t>App Service </a:t>
            </a:r>
            <a:r>
              <a:rPr lang="ru-RU" sz="4800" dirty="0"/>
              <a:t>планы</a:t>
            </a:r>
          </a:p>
        </p:txBody>
      </p:sp>
      <p:sp>
        <p:nvSpPr>
          <p:cNvPr id="6" name="TextBox 5"/>
          <p:cNvSpPr txBox="1"/>
          <p:nvPr/>
        </p:nvSpPr>
        <p:spPr>
          <a:xfrm>
            <a:off x="369451" y="1612622"/>
            <a:ext cx="7728530" cy="646331"/>
          </a:xfrm>
          <a:prstGeom prst="rect">
            <a:avLst/>
          </a:prstGeom>
          <a:solidFill>
            <a:schemeClr val="accent1"/>
          </a:solidFill>
        </p:spPr>
        <p:txBody>
          <a:bodyPr wrap="square" rtlCol="0">
            <a:spAutoFit/>
          </a:bodyPr>
          <a:lstStyle/>
          <a:p>
            <a:r>
              <a:rPr lang="ru-RU" dirty="0"/>
              <a:t>Рекомендуется для</a:t>
            </a:r>
            <a:r>
              <a:rPr lang="en-US" dirty="0"/>
              <a:t> try/dev/test</a:t>
            </a:r>
            <a:endParaRPr lang="ru-RU" dirty="0"/>
          </a:p>
          <a:p>
            <a:endParaRPr lang="ru-RU" dirty="0"/>
          </a:p>
        </p:txBody>
      </p:sp>
      <p:sp>
        <p:nvSpPr>
          <p:cNvPr id="7" name="TextBox 6"/>
          <p:cNvSpPr txBox="1"/>
          <p:nvPr/>
        </p:nvSpPr>
        <p:spPr>
          <a:xfrm>
            <a:off x="8097981" y="1583374"/>
            <a:ext cx="3754583" cy="646331"/>
          </a:xfrm>
          <a:prstGeom prst="rect">
            <a:avLst/>
          </a:prstGeom>
          <a:solidFill>
            <a:schemeClr val="accent1">
              <a:lumMod val="20000"/>
              <a:lumOff val="80000"/>
            </a:schemeClr>
          </a:solidFill>
        </p:spPr>
        <p:txBody>
          <a:bodyPr wrap="square" rtlCol="0">
            <a:spAutoFit/>
          </a:bodyPr>
          <a:lstStyle/>
          <a:p>
            <a:r>
              <a:rPr lang="ru-RU" dirty="0"/>
              <a:t>Рекомендуются для коммерческого продакшна</a:t>
            </a:r>
          </a:p>
        </p:txBody>
      </p:sp>
      <p:graphicFrame>
        <p:nvGraphicFramePr>
          <p:cNvPr id="8" name="Table 7"/>
          <p:cNvGraphicFramePr>
            <a:graphicFrameLocks noGrp="1"/>
          </p:cNvGraphicFramePr>
          <p:nvPr>
            <p:extLst>
              <p:ext uri="{D42A27DB-BD31-4B8C-83A1-F6EECF244321}">
                <p14:modId xmlns:p14="http://schemas.microsoft.com/office/powerpoint/2010/main" val="153084095"/>
              </p:ext>
            </p:extLst>
          </p:nvPr>
        </p:nvGraphicFramePr>
        <p:xfrm>
          <a:off x="369451" y="2229812"/>
          <a:ext cx="11603202" cy="4434378"/>
        </p:xfrm>
        <a:graphic>
          <a:graphicData uri="http://schemas.openxmlformats.org/drawingml/2006/table">
            <a:tbl>
              <a:tblPr firstRow="1" bandRow="1">
                <a:tableStyleId>{5C22544A-7EE6-4342-B048-85BDC9FD1C3A}</a:tableStyleId>
              </a:tblPr>
              <a:tblGrid>
                <a:gridCol w="1933867">
                  <a:extLst>
                    <a:ext uri="{9D8B030D-6E8A-4147-A177-3AD203B41FA5}">
                      <a16:colId xmlns:a16="http://schemas.microsoft.com/office/drawing/2014/main" val="2782623792"/>
                    </a:ext>
                  </a:extLst>
                </a:gridCol>
                <a:gridCol w="1933867">
                  <a:extLst>
                    <a:ext uri="{9D8B030D-6E8A-4147-A177-3AD203B41FA5}">
                      <a16:colId xmlns:a16="http://schemas.microsoft.com/office/drawing/2014/main" val="732507349"/>
                    </a:ext>
                  </a:extLst>
                </a:gridCol>
                <a:gridCol w="1933867">
                  <a:extLst>
                    <a:ext uri="{9D8B030D-6E8A-4147-A177-3AD203B41FA5}">
                      <a16:colId xmlns:a16="http://schemas.microsoft.com/office/drawing/2014/main" val="460489383"/>
                    </a:ext>
                  </a:extLst>
                </a:gridCol>
                <a:gridCol w="1933867">
                  <a:extLst>
                    <a:ext uri="{9D8B030D-6E8A-4147-A177-3AD203B41FA5}">
                      <a16:colId xmlns:a16="http://schemas.microsoft.com/office/drawing/2014/main" val="3535132464"/>
                    </a:ext>
                  </a:extLst>
                </a:gridCol>
                <a:gridCol w="1933867">
                  <a:extLst>
                    <a:ext uri="{9D8B030D-6E8A-4147-A177-3AD203B41FA5}">
                      <a16:colId xmlns:a16="http://schemas.microsoft.com/office/drawing/2014/main" val="3704246925"/>
                    </a:ext>
                  </a:extLst>
                </a:gridCol>
                <a:gridCol w="1933867">
                  <a:extLst>
                    <a:ext uri="{9D8B030D-6E8A-4147-A177-3AD203B41FA5}">
                      <a16:colId xmlns:a16="http://schemas.microsoft.com/office/drawing/2014/main" val="2596860437"/>
                    </a:ext>
                  </a:extLst>
                </a:gridCol>
              </a:tblGrid>
              <a:tr h="525703">
                <a:tc>
                  <a:txBody>
                    <a:bodyPr/>
                    <a:lstStyle/>
                    <a:p>
                      <a:endParaRPr lang="ru-RU" dirty="0"/>
                    </a:p>
                  </a:txBody>
                  <a:tcPr/>
                </a:tc>
                <a:tc>
                  <a:txBody>
                    <a:bodyPr/>
                    <a:lstStyle/>
                    <a:p>
                      <a:r>
                        <a:rPr lang="en-US" dirty="0"/>
                        <a:t>Free</a:t>
                      </a:r>
                      <a:endParaRPr lang="ru-RU" dirty="0"/>
                    </a:p>
                  </a:txBody>
                  <a:tcPr/>
                </a:tc>
                <a:tc>
                  <a:txBody>
                    <a:bodyPr/>
                    <a:lstStyle/>
                    <a:p>
                      <a:r>
                        <a:rPr lang="en-US" dirty="0"/>
                        <a:t>Basic</a:t>
                      </a:r>
                      <a:endParaRPr lang="ru-RU" dirty="0"/>
                    </a:p>
                  </a:txBody>
                  <a:tcPr/>
                </a:tc>
                <a:tc>
                  <a:txBody>
                    <a:bodyPr/>
                    <a:lstStyle/>
                    <a:p>
                      <a:r>
                        <a:rPr lang="en-US" dirty="0"/>
                        <a:t>Shared</a:t>
                      </a:r>
                      <a:endParaRPr lang="ru-RU" dirty="0"/>
                    </a:p>
                  </a:txBody>
                  <a:tcPr/>
                </a:tc>
                <a:tc>
                  <a:txBody>
                    <a:bodyPr/>
                    <a:lstStyle/>
                    <a:p>
                      <a:r>
                        <a:rPr lang="en-US" dirty="0"/>
                        <a:t>Standard</a:t>
                      </a:r>
                      <a:endParaRPr lang="ru-RU" dirty="0"/>
                    </a:p>
                  </a:txBody>
                  <a:tcPr/>
                </a:tc>
                <a:tc>
                  <a:txBody>
                    <a:bodyPr/>
                    <a:lstStyle/>
                    <a:p>
                      <a:r>
                        <a:rPr lang="en-US" dirty="0"/>
                        <a:t>Premium</a:t>
                      </a:r>
                      <a:endParaRPr lang="ru-RU" dirty="0"/>
                    </a:p>
                  </a:txBody>
                  <a:tcPr/>
                </a:tc>
                <a:extLst>
                  <a:ext uri="{0D108BD9-81ED-4DB2-BD59-A6C34878D82A}">
                    <a16:rowId xmlns:a16="http://schemas.microsoft.com/office/drawing/2014/main" val="3601887288"/>
                  </a:ext>
                </a:extLst>
              </a:tr>
              <a:tr h="525703">
                <a:tc>
                  <a:txBody>
                    <a:bodyPr/>
                    <a:lstStyle/>
                    <a:p>
                      <a:r>
                        <a:rPr lang="ru-RU" baseline="0" dirty="0"/>
                        <a:t>Число приложений</a:t>
                      </a:r>
                      <a:endParaRPr lang="ru-RU" dirty="0"/>
                    </a:p>
                  </a:txBody>
                  <a:tcPr/>
                </a:tc>
                <a:tc>
                  <a:txBody>
                    <a:bodyPr/>
                    <a:lstStyle/>
                    <a:p>
                      <a:r>
                        <a:rPr lang="en-US" dirty="0"/>
                        <a:t>10</a:t>
                      </a:r>
                      <a:endParaRPr lang="ru-RU" dirty="0"/>
                    </a:p>
                  </a:txBody>
                  <a:tcPr/>
                </a:tc>
                <a:tc>
                  <a:txBody>
                    <a:bodyPr/>
                    <a:lstStyle/>
                    <a:p>
                      <a:r>
                        <a:rPr lang="en-US" dirty="0"/>
                        <a:t>100</a:t>
                      </a:r>
                      <a:endParaRPr lang="ru-RU" dirty="0"/>
                    </a:p>
                  </a:txBody>
                  <a:tcPr/>
                </a:tc>
                <a:tc>
                  <a:txBody>
                    <a:bodyPr/>
                    <a:lstStyle/>
                    <a:p>
                      <a:r>
                        <a:rPr lang="en-US" dirty="0"/>
                        <a:t>Unlimited</a:t>
                      </a:r>
                      <a:endParaRPr lang="ru-RU" dirty="0"/>
                    </a:p>
                  </a:txBody>
                  <a:tcPr/>
                </a:tc>
                <a:tc>
                  <a:txBody>
                    <a:bodyPr/>
                    <a:lstStyle/>
                    <a:p>
                      <a:r>
                        <a:rPr lang="en-US" dirty="0"/>
                        <a:t>Unlimited</a:t>
                      </a:r>
                      <a:endParaRPr lang="ru-RU" dirty="0"/>
                    </a:p>
                  </a:txBody>
                  <a:tcPr/>
                </a:tc>
                <a:tc>
                  <a:txBody>
                    <a:bodyPr/>
                    <a:lstStyle/>
                    <a:p>
                      <a:r>
                        <a:rPr lang="en-US" dirty="0"/>
                        <a:t>Unlimited</a:t>
                      </a:r>
                      <a:endParaRPr lang="ru-RU" dirty="0"/>
                    </a:p>
                  </a:txBody>
                  <a:tcPr/>
                </a:tc>
                <a:extLst>
                  <a:ext uri="{0D108BD9-81ED-4DB2-BD59-A6C34878D82A}">
                    <a16:rowId xmlns:a16="http://schemas.microsoft.com/office/drawing/2014/main" val="1885178524"/>
                  </a:ext>
                </a:extLst>
              </a:tr>
              <a:tr h="525703">
                <a:tc>
                  <a:txBody>
                    <a:bodyPr/>
                    <a:lstStyle/>
                    <a:p>
                      <a:r>
                        <a:rPr lang="en-US" dirty="0"/>
                        <a:t>Disk</a:t>
                      </a:r>
                      <a:r>
                        <a:rPr lang="en-US" baseline="0" dirty="0"/>
                        <a:t> space</a:t>
                      </a:r>
                      <a:endParaRPr lang="ru-RU" dirty="0"/>
                    </a:p>
                  </a:txBody>
                  <a:tcPr/>
                </a:tc>
                <a:tc>
                  <a:txBody>
                    <a:bodyPr/>
                    <a:lstStyle/>
                    <a:p>
                      <a:r>
                        <a:rPr lang="en-US" dirty="0"/>
                        <a:t>1 GB</a:t>
                      </a:r>
                      <a:endParaRPr lang="ru-RU" dirty="0"/>
                    </a:p>
                  </a:txBody>
                  <a:tcPr/>
                </a:tc>
                <a:tc>
                  <a:txBody>
                    <a:bodyPr/>
                    <a:lstStyle/>
                    <a:p>
                      <a:r>
                        <a:rPr lang="en-US" dirty="0"/>
                        <a:t>1 GB</a:t>
                      </a:r>
                      <a:endParaRPr lang="ru-RU" dirty="0"/>
                    </a:p>
                  </a:txBody>
                  <a:tcPr/>
                </a:tc>
                <a:tc>
                  <a:txBody>
                    <a:bodyPr/>
                    <a:lstStyle/>
                    <a:p>
                      <a:r>
                        <a:rPr lang="en-US" dirty="0"/>
                        <a:t>10 GB</a:t>
                      </a:r>
                      <a:endParaRPr lang="ru-RU" dirty="0"/>
                    </a:p>
                  </a:txBody>
                  <a:tcPr/>
                </a:tc>
                <a:tc>
                  <a:txBody>
                    <a:bodyPr/>
                    <a:lstStyle/>
                    <a:p>
                      <a:r>
                        <a:rPr lang="en-US" dirty="0"/>
                        <a:t>50</a:t>
                      </a:r>
                      <a:r>
                        <a:rPr lang="en-US" baseline="0" dirty="0"/>
                        <a:t> GB</a:t>
                      </a:r>
                      <a:endParaRPr lang="ru-RU" dirty="0"/>
                    </a:p>
                  </a:txBody>
                  <a:tcPr/>
                </a:tc>
                <a:tc>
                  <a:txBody>
                    <a:bodyPr/>
                    <a:lstStyle/>
                    <a:p>
                      <a:r>
                        <a:rPr lang="en-US" dirty="0"/>
                        <a:t>500 GB</a:t>
                      </a:r>
                      <a:endParaRPr lang="ru-RU" dirty="0"/>
                    </a:p>
                  </a:txBody>
                  <a:tcPr/>
                </a:tc>
                <a:extLst>
                  <a:ext uri="{0D108BD9-81ED-4DB2-BD59-A6C34878D82A}">
                    <a16:rowId xmlns:a16="http://schemas.microsoft.com/office/drawing/2014/main" val="1731819892"/>
                  </a:ext>
                </a:extLst>
              </a:tr>
              <a:tr h="525703">
                <a:tc>
                  <a:txBody>
                    <a:bodyPr/>
                    <a:lstStyle/>
                    <a:p>
                      <a:r>
                        <a:rPr lang="en-US" dirty="0"/>
                        <a:t>Max instances</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Up</a:t>
                      </a:r>
                      <a:r>
                        <a:rPr lang="en-US" baseline="0" dirty="0"/>
                        <a:t> to 3</a:t>
                      </a:r>
                      <a:endParaRPr lang="ru-RU" dirty="0"/>
                    </a:p>
                  </a:txBody>
                  <a:tcPr/>
                </a:tc>
                <a:tc>
                  <a:txBody>
                    <a:bodyPr/>
                    <a:lstStyle/>
                    <a:p>
                      <a:r>
                        <a:rPr lang="en-US" dirty="0"/>
                        <a:t>Up to 10 </a:t>
                      </a:r>
                      <a:endParaRPr lang="ru-RU" dirty="0"/>
                    </a:p>
                  </a:txBody>
                  <a:tcPr/>
                </a:tc>
                <a:tc>
                  <a:txBody>
                    <a:bodyPr/>
                    <a:lstStyle/>
                    <a:p>
                      <a:r>
                        <a:rPr lang="en-US" dirty="0"/>
                        <a:t>Up to 50</a:t>
                      </a:r>
                      <a:endParaRPr lang="ru-RU" dirty="0"/>
                    </a:p>
                  </a:txBody>
                  <a:tcPr/>
                </a:tc>
                <a:extLst>
                  <a:ext uri="{0D108BD9-81ED-4DB2-BD59-A6C34878D82A}">
                    <a16:rowId xmlns:a16="http://schemas.microsoft.com/office/drawing/2014/main" val="1731132487"/>
                  </a:ext>
                </a:extLst>
              </a:tr>
              <a:tr h="525703">
                <a:tc>
                  <a:txBody>
                    <a:bodyPr/>
                    <a:lstStyle/>
                    <a:p>
                      <a:r>
                        <a:rPr lang="en-US" dirty="0"/>
                        <a:t>SLA</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99.95%</a:t>
                      </a:r>
                      <a:endParaRPr lang="ru-RU" dirty="0"/>
                    </a:p>
                  </a:txBody>
                  <a:tcPr/>
                </a:tc>
                <a:tc>
                  <a:txBody>
                    <a:bodyPr/>
                    <a:lstStyle/>
                    <a:p>
                      <a:r>
                        <a:rPr lang="en-US" dirty="0"/>
                        <a:t>99.95%</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99.95%</a:t>
                      </a:r>
                      <a:endParaRPr lang="ru-RU" dirty="0"/>
                    </a:p>
                  </a:txBody>
                  <a:tcPr/>
                </a:tc>
                <a:extLst>
                  <a:ext uri="{0D108BD9-81ED-4DB2-BD59-A6C34878D82A}">
                    <a16:rowId xmlns:a16="http://schemas.microsoft.com/office/drawing/2014/main" val="1580411075"/>
                  </a:ext>
                </a:extLst>
              </a:tr>
              <a:tr h="525703">
                <a:tc>
                  <a:txBody>
                    <a:bodyPr/>
                    <a:lstStyle/>
                    <a:p>
                      <a:r>
                        <a:rPr lang="en-US" dirty="0"/>
                        <a:t>Auto scale</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Supported</a:t>
                      </a:r>
                      <a:endParaRPr lang="ru-RU" dirty="0"/>
                    </a:p>
                  </a:txBody>
                  <a:tcPr/>
                </a:tc>
                <a:tc>
                  <a:txBody>
                    <a:bodyPr/>
                    <a:lstStyle/>
                    <a:p>
                      <a:r>
                        <a:rPr lang="en-US" dirty="0"/>
                        <a:t>Supported</a:t>
                      </a:r>
                      <a:endParaRPr lang="ru-RU" dirty="0"/>
                    </a:p>
                  </a:txBody>
                  <a:tcPr/>
                </a:tc>
                <a:extLst>
                  <a:ext uri="{0D108BD9-81ED-4DB2-BD59-A6C34878D82A}">
                    <a16:rowId xmlns:a16="http://schemas.microsoft.com/office/drawing/2014/main" val="2009615681"/>
                  </a:ext>
                </a:extLst>
              </a:tr>
              <a:tr h="525703">
                <a:tc>
                  <a:txBody>
                    <a:bodyPr/>
                    <a:lstStyle/>
                    <a:p>
                      <a:r>
                        <a:rPr lang="en-US" dirty="0"/>
                        <a:t>Geo-</a:t>
                      </a:r>
                      <a:r>
                        <a:rPr lang="en-US" baseline="0" dirty="0"/>
                        <a:t>distributed environment </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Supported</a:t>
                      </a:r>
                      <a:endParaRPr lang="ru-RU" dirty="0"/>
                    </a:p>
                    <a:p>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Supported</a:t>
                      </a:r>
                      <a:endParaRPr lang="ru-RU" dirty="0"/>
                    </a:p>
                    <a:p>
                      <a:endParaRPr lang="ru-RU" dirty="0"/>
                    </a:p>
                  </a:txBody>
                  <a:tcPr/>
                </a:tc>
                <a:extLst>
                  <a:ext uri="{0D108BD9-81ED-4DB2-BD59-A6C34878D82A}">
                    <a16:rowId xmlns:a16="http://schemas.microsoft.com/office/drawing/2014/main" val="3289984773"/>
                  </a:ext>
                </a:extLst>
              </a:tr>
              <a:tr h="525703">
                <a:tc>
                  <a:txBody>
                    <a:bodyPr/>
                    <a:lstStyle/>
                    <a:p>
                      <a:r>
                        <a:rPr lang="en-US" dirty="0"/>
                        <a:t>VPN connectivity</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Supported</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Supported</a:t>
                      </a:r>
                      <a:endParaRPr lang="ru-RU" dirty="0"/>
                    </a:p>
                  </a:txBody>
                  <a:tcPr/>
                </a:tc>
                <a:extLst>
                  <a:ext uri="{0D108BD9-81ED-4DB2-BD59-A6C34878D82A}">
                    <a16:rowId xmlns:a16="http://schemas.microsoft.com/office/drawing/2014/main" val="3534282950"/>
                  </a:ext>
                </a:extLst>
              </a:tr>
            </a:tbl>
          </a:graphicData>
        </a:graphic>
      </p:graphicFrame>
    </p:spTree>
    <p:extLst>
      <p:ext uri="{BB962C8B-B14F-4D97-AF65-F5344CB8AC3E}">
        <p14:creationId xmlns:p14="http://schemas.microsoft.com/office/powerpoint/2010/main" val="2560844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2164" y="289647"/>
            <a:ext cx="12064818" cy="552587"/>
          </a:xfrm>
        </p:spPr>
        <p:txBody>
          <a:bodyPr>
            <a:noAutofit/>
          </a:bodyPr>
          <a:lstStyle/>
          <a:p>
            <a:r>
              <a:rPr lang="en-US" sz="4800" dirty="0"/>
              <a:t>App Service </a:t>
            </a:r>
            <a:r>
              <a:rPr lang="ru-RU" sz="4800" dirty="0"/>
              <a:t>планы</a:t>
            </a:r>
            <a:r>
              <a:rPr lang="en-US" sz="4800" dirty="0"/>
              <a:t>:</a:t>
            </a:r>
            <a:r>
              <a:rPr lang="ru-RU" sz="4800" dirty="0"/>
              <a:t> продолжение</a:t>
            </a:r>
          </a:p>
        </p:txBody>
      </p:sp>
      <p:graphicFrame>
        <p:nvGraphicFramePr>
          <p:cNvPr id="8" name="Table 7"/>
          <p:cNvGraphicFramePr>
            <a:graphicFrameLocks noGrp="1"/>
          </p:cNvGraphicFramePr>
          <p:nvPr>
            <p:extLst>
              <p:ext uri="{D42A27DB-BD31-4B8C-83A1-F6EECF244321}">
                <p14:modId xmlns:p14="http://schemas.microsoft.com/office/powerpoint/2010/main" val="187572033"/>
              </p:ext>
            </p:extLst>
          </p:nvPr>
        </p:nvGraphicFramePr>
        <p:xfrm>
          <a:off x="297871" y="1087584"/>
          <a:ext cx="11674782" cy="4771651"/>
        </p:xfrm>
        <a:graphic>
          <a:graphicData uri="http://schemas.openxmlformats.org/drawingml/2006/table">
            <a:tbl>
              <a:tblPr firstRow="1" bandRow="1">
                <a:tableStyleId>{5C22544A-7EE6-4342-B048-85BDC9FD1C3A}</a:tableStyleId>
              </a:tblPr>
              <a:tblGrid>
                <a:gridCol w="1945797">
                  <a:extLst>
                    <a:ext uri="{9D8B030D-6E8A-4147-A177-3AD203B41FA5}">
                      <a16:colId xmlns:a16="http://schemas.microsoft.com/office/drawing/2014/main" val="2782623792"/>
                    </a:ext>
                  </a:extLst>
                </a:gridCol>
                <a:gridCol w="1945797">
                  <a:extLst>
                    <a:ext uri="{9D8B030D-6E8A-4147-A177-3AD203B41FA5}">
                      <a16:colId xmlns:a16="http://schemas.microsoft.com/office/drawing/2014/main" val="732507349"/>
                    </a:ext>
                  </a:extLst>
                </a:gridCol>
                <a:gridCol w="1945797">
                  <a:extLst>
                    <a:ext uri="{9D8B030D-6E8A-4147-A177-3AD203B41FA5}">
                      <a16:colId xmlns:a16="http://schemas.microsoft.com/office/drawing/2014/main" val="460489383"/>
                    </a:ext>
                  </a:extLst>
                </a:gridCol>
                <a:gridCol w="1945797">
                  <a:extLst>
                    <a:ext uri="{9D8B030D-6E8A-4147-A177-3AD203B41FA5}">
                      <a16:colId xmlns:a16="http://schemas.microsoft.com/office/drawing/2014/main" val="3535132464"/>
                    </a:ext>
                  </a:extLst>
                </a:gridCol>
                <a:gridCol w="1945797">
                  <a:extLst>
                    <a:ext uri="{9D8B030D-6E8A-4147-A177-3AD203B41FA5}">
                      <a16:colId xmlns:a16="http://schemas.microsoft.com/office/drawing/2014/main" val="3704246925"/>
                    </a:ext>
                  </a:extLst>
                </a:gridCol>
                <a:gridCol w="1945797">
                  <a:extLst>
                    <a:ext uri="{9D8B030D-6E8A-4147-A177-3AD203B41FA5}">
                      <a16:colId xmlns:a16="http://schemas.microsoft.com/office/drawing/2014/main" val="2596860437"/>
                    </a:ext>
                  </a:extLst>
                </a:gridCol>
              </a:tblGrid>
              <a:tr h="661116">
                <a:tc>
                  <a:txBody>
                    <a:bodyPr/>
                    <a:lstStyle/>
                    <a:p>
                      <a:endParaRPr lang="ru-RU" dirty="0"/>
                    </a:p>
                  </a:txBody>
                  <a:tcPr/>
                </a:tc>
                <a:tc>
                  <a:txBody>
                    <a:bodyPr/>
                    <a:lstStyle/>
                    <a:p>
                      <a:r>
                        <a:rPr lang="en-US" dirty="0"/>
                        <a:t>Free</a:t>
                      </a:r>
                      <a:endParaRPr lang="ru-RU" dirty="0"/>
                    </a:p>
                  </a:txBody>
                  <a:tcPr/>
                </a:tc>
                <a:tc>
                  <a:txBody>
                    <a:bodyPr/>
                    <a:lstStyle/>
                    <a:p>
                      <a:r>
                        <a:rPr lang="en-US" dirty="0"/>
                        <a:t>Basic</a:t>
                      </a:r>
                      <a:endParaRPr lang="ru-RU" dirty="0"/>
                    </a:p>
                  </a:txBody>
                  <a:tcPr/>
                </a:tc>
                <a:tc>
                  <a:txBody>
                    <a:bodyPr/>
                    <a:lstStyle/>
                    <a:p>
                      <a:r>
                        <a:rPr lang="en-US" dirty="0"/>
                        <a:t>Shared</a:t>
                      </a:r>
                      <a:endParaRPr lang="ru-RU" dirty="0"/>
                    </a:p>
                  </a:txBody>
                  <a:tcPr/>
                </a:tc>
                <a:tc>
                  <a:txBody>
                    <a:bodyPr/>
                    <a:lstStyle/>
                    <a:p>
                      <a:r>
                        <a:rPr lang="en-US" dirty="0"/>
                        <a:t>Standard</a:t>
                      </a:r>
                      <a:endParaRPr lang="ru-RU" dirty="0"/>
                    </a:p>
                  </a:txBody>
                  <a:tcPr/>
                </a:tc>
                <a:tc>
                  <a:txBody>
                    <a:bodyPr/>
                    <a:lstStyle/>
                    <a:p>
                      <a:r>
                        <a:rPr lang="en-US" dirty="0"/>
                        <a:t>Premium</a:t>
                      </a:r>
                      <a:endParaRPr lang="ru-RU" dirty="0"/>
                    </a:p>
                  </a:txBody>
                  <a:tcPr/>
                </a:tc>
                <a:extLst>
                  <a:ext uri="{0D108BD9-81ED-4DB2-BD59-A6C34878D82A}">
                    <a16:rowId xmlns:a16="http://schemas.microsoft.com/office/drawing/2014/main" val="3601887288"/>
                  </a:ext>
                </a:extLst>
              </a:tr>
              <a:tr h="661116">
                <a:tc>
                  <a:txBody>
                    <a:bodyPr/>
                    <a:lstStyle/>
                    <a:p>
                      <a:r>
                        <a:rPr lang="en-US" dirty="0"/>
                        <a:t>Custom</a:t>
                      </a:r>
                      <a:r>
                        <a:rPr lang="en-US" baseline="0" dirty="0"/>
                        <a:t> domain</a:t>
                      </a:r>
                      <a:endParaRPr lang="ru-RU" dirty="0"/>
                    </a:p>
                  </a:txBody>
                  <a:tcPr/>
                </a:tc>
                <a:tc>
                  <a:txBody>
                    <a:bodyPr/>
                    <a:lstStyle/>
                    <a:p>
                      <a:r>
                        <a:rPr lang="en-US" dirty="0"/>
                        <a:t>10</a:t>
                      </a:r>
                      <a:endParaRPr lang="ru-RU" dirty="0"/>
                    </a:p>
                  </a:txBody>
                  <a:tcPr/>
                </a:tc>
                <a:tc>
                  <a:txBody>
                    <a:bodyPr/>
                    <a:lstStyle/>
                    <a:p>
                      <a:r>
                        <a:rPr lang="en-US" dirty="0"/>
                        <a:t>100</a:t>
                      </a:r>
                      <a:endParaRPr lang="ru-RU" dirty="0"/>
                    </a:p>
                  </a:txBody>
                  <a:tcPr/>
                </a:tc>
                <a:tc>
                  <a:txBody>
                    <a:bodyPr/>
                    <a:lstStyle/>
                    <a:p>
                      <a:r>
                        <a:rPr lang="en-US" dirty="0"/>
                        <a:t>Unlimited</a:t>
                      </a:r>
                      <a:endParaRPr lang="ru-RU" dirty="0"/>
                    </a:p>
                  </a:txBody>
                  <a:tcPr/>
                </a:tc>
                <a:tc>
                  <a:txBody>
                    <a:bodyPr/>
                    <a:lstStyle/>
                    <a:p>
                      <a:r>
                        <a:rPr lang="en-US" dirty="0"/>
                        <a:t>Unlimited</a:t>
                      </a:r>
                      <a:endParaRPr lang="ru-RU" dirty="0"/>
                    </a:p>
                  </a:txBody>
                  <a:tcPr/>
                </a:tc>
                <a:tc>
                  <a:txBody>
                    <a:bodyPr/>
                    <a:lstStyle/>
                    <a:p>
                      <a:r>
                        <a:rPr lang="en-US" dirty="0"/>
                        <a:t>Unlimited</a:t>
                      </a:r>
                      <a:endParaRPr lang="ru-RU" dirty="0"/>
                    </a:p>
                  </a:txBody>
                  <a:tcPr/>
                </a:tc>
                <a:extLst>
                  <a:ext uri="{0D108BD9-81ED-4DB2-BD59-A6C34878D82A}">
                    <a16:rowId xmlns:a16="http://schemas.microsoft.com/office/drawing/2014/main" val="1885178524"/>
                  </a:ext>
                </a:extLst>
              </a:tr>
              <a:tr h="661116">
                <a:tc>
                  <a:txBody>
                    <a:bodyPr/>
                    <a:lstStyle/>
                    <a:p>
                      <a:r>
                        <a:rPr lang="en-US" dirty="0"/>
                        <a:t>SSL certificates</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sz="1800" b="0" i="0" kern="1200" dirty="0">
                          <a:solidFill>
                            <a:schemeClr val="dk1"/>
                          </a:solidFill>
                          <a:effectLst/>
                          <a:latin typeface="+mn-lt"/>
                          <a:ea typeface="+mn-ea"/>
                          <a:cs typeface="+mn-cs"/>
                        </a:rPr>
                        <a:t>Unlimited SNI SSL certs</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Unlimited</a:t>
                      </a:r>
                      <a:r>
                        <a:rPr lang="en-US" baseline="0" dirty="0"/>
                        <a:t> SNI SLL + 1 IP SSL included</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Unlimited</a:t>
                      </a:r>
                      <a:r>
                        <a:rPr lang="en-US" baseline="0" dirty="0"/>
                        <a:t> SNI SLL + 1 IP SSL included</a:t>
                      </a:r>
                      <a:endParaRPr lang="ru-RU" dirty="0"/>
                    </a:p>
                  </a:txBody>
                  <a:tcPr/>
                </a:tc>
                <a:extLst>
                  <a:ext uri="{0D108BD9-81ED-4DB2-BD59-A6C34878D82A}">
                    <a16:rowId xmlns:a16="http://schemas.microsoft.com/office/drawing/2014/main" val="1731819892"/>
                  </a:ext>
                </a:extLst>
              </a:tr>
              <a:tr h="661116">
                <a:tc>
                  <a:txBody>
                    <a:bodyPr/>
                    <a:lstStyle/>
                    <a:p>
                      <a:r>
                        <a:rPr lang="en-US" dirty="0"/>
                        <a:t>Auto</a:t>
                      </a:r>
                      <a:r>
                        <a:rPr lang="en-US" baseline="0" dirty="0"/>
                        <a:t> backups/day</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Up</a:t>
                      </a:r>
                      <a:r>
                        <a:rPr lang="en-US" baseline="0" dirty="0"/>
                        <a:t> to 3</a:t>
                      </a:r>
                      <a:endParaRPr lang="ru-RU" dirty="0"/>
                    </a:p>
                  </a:txBody>
                  <a:tcPr/>
                </a:tc>
                <a:tc>
                  <a:txBody>
                    <a:bodyPr/>
                    <a:lstStyle/>
                    <a:p>
                      <a:r>
                        <a:rPr lang="en-US" dirty="0"/>
                        <a:t>Up to 10 </a:t>
                      </a:r>
                      <a:endParaRPr lang="ru-RU" dirty="0"/>
                    </a:p>
                  </a:txBody>
                  <a:tcPr/>
                </a:tc>
                <a:tc>
                  <a:txBody>
                    <a:bodyPr/>
                    <a:lstStyle/>
                    <a:p>
                      <a:r>
                        <a:rPr lang="en-US" dirty="0"/>
                        <a:t>Up to 50</a:t>
                      </a:r>
                      <a:endParaRPr lang="ru-RU" dirty="0"/>
                    </a:p>
                  </a:txBody>
                  <a:tcPr/>
                </a:tc>
                <a:extLst>
                  <a:ext uri="{0D108BD9-81ED-4DB2-BD59-A6C34878D82A}">
                    <a16:rowId xmlns:a16="http://schemas.microsoft.com/office/drawing/2014/main" val="1731132487"/>
                  </a:ext>
                </a:extLst>
              </a:tr>
              <a:tr h="804955">
                <a:tc>
                  <a:txBody>
                    <a:bodyPr/>
                    <a:lstStyle/>
                    <a:p>
                      <a:r>
                        <a:rPr lang="en-US" dirty="0"/>
                        <a:t>Active</a:t>
                      </a:r>
                      <a:r>
                        <a:rPr lang="en-US" baseline="0" dirty="0"/>
                        <a:t> mobile devices</a:t>
                      </a:r>
                      <a:endParaRPr lang="ru-RU" dirty="0"/>
                    </a:p>
                  </a:txBody>
                  <a:tcPr/>
                </a:tc>
                <a:tc>
                  <a:txBody>
                    <a:bodyPr/>
                    <a:lstStyle/>
                    <a:p>
                      <a:r>
                        <a:rPr lang="en-US" sz="1800" b="0" i="0" kern="1200" dirty="0">
                          <a:solidFill>
                            <a:schemeClr val="dk1"/>
                          </a:solidFill>
                          <a:effectLst/>
                          <a:latin typeface="+mn-lt"/>
                          <a:ea typeface="+mn-ea"/>
                          <a:cs typeface="+mn-cs"/>
                        </a:rPr>
                        <a:t>500 / day</a:t>
                      </a:r>
                      <a:endParaRPr lang="ru-RU" dirty="0"/>
                    </a:p>
                  </a:txBody>
                  <a:tcPr/>
                </a:tc>
                <a:tc>
                  <a:txBody>
                    <a:bodyPr/>
                    <a:lstStyle/>
                    <a:p>
                      <a:r>
                        <a:rPr lang="en-US" sz="1800" b="0" i="0" kern="1200" dirty="0">
                          <a:solidFill>
                            <a:schemeClr val="dk1"/>
                          </a:solidFill>
                          <a:effectLst/>
                          <a:latin typeface="+mn-lt"/>
                          <a:ea typeface="+mn-ea"/>
                          <a:cs typeface="+mn-cs"/>
                        </a:rPr>
                        <a:t>500 / day</a:t>
                      </a:r>
                      <a:endParaRPr lang="ru-RU" dirty="0"/>
                    </a:p>
                  </a:txBody>
                  <a:tcPr/>
                </a:tc>
                <a:tc>
                  <a:txBody>
                    <a:bodyPr/>
                    <a:lstStyle/>
                    <a:p>
                      <a:r>
                        <a:rPr lang="en-US" dirty="0"/>
                        <a:t>Unlimited</a:t>
                      </a:r>
                      <a:endParaRPr lang="ru-RU" dirty="0"/>
                    </a:p>
                  </a:txBody>
                  <a:tcPr/>
                </a:tc>
                <a:tc>
                  <a:txBody>
                    <a:bodyPr/>
                    <a:lstStyle/>
                    <a:p>
                      <a:r>
                        <a:rPr lang="en-US" dirty="0"/>
                        <a:t>Unlimited</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Unlimited</a:t>
                      </a:r>
                      <a:endParaRPr lang="ru-RU" dirty="0"/>
                    </a:p>
                  </a:txBody>
                  <a:tcPr/>
                </a:tc>
                <a:extLst>
                  <a:ext uri="{0D108BD9-81ED-4DB2-BD59-A6C34878D82A}">
                    <a16:rowId xmlns:a16="http://schemas.microsoft.com/office/drawing/2014/main" val="1580411075"/>
                  </a:ext>
                </a:extLst>
              </a:tr>
              <a:tr h="661116">
                <a:tc>
                  <a:txBody>
                    <a:bodyPr/>
                    <a:lstStyle/>
                    <a:p>
                      <a:r>
                        <a:rPr lang="en-US" dirty="0"/>
                        <a:t>Offline</a:t>
                      </a:r>
                      <a:r>
                        <a:rPr lang="en-US" baseline="0" dirty="0"/>
                        <a:t> sync/day</a:t>
                      </a:r>
                      <a:endParaRPr lang="ru-RU" dirty="0"/>
                    </a:p>
                  </a:txBody>
                  <a:tcPr/>
                </a:tc>
                <a:tc>
                  <a:txBody>
                    <a:bodyPr/>
                    <a:lstStyle/>
                    <a:p>
                      <a:r>
                        <a:rPr lang="en-US" dirty="0"/>
                        <a:t>500 calls</a:t>
                      </a:r>
                      <a:endParaRPr lang="ru-RU" dirty="0"/>
                    </a:p>
                  </a:txBody>
                  <a:tcPr/>
                </a:tc>
                <a:tc>
                  <a:txBody>
                    <a:bodyPr/>
                    <a:lstStyle/>
                    <a:p>
                      <a:r>
                        <a:rPr lang="en-US" dirty="0"/>
                        <a:t>1k calls</a:t>
                      </a:r>
                      <a:endParaRPr lang="ru-RU" dirty="0"/>
                    </a:p>
                  </a:txBody>
                  <a:tcPr/>
                </a:tc>
                <a:tc>
                  <a:txBody>
                    <a:bodyPr/>
                    <a:lstStyle/>
                    <a:p>
                      <a:r>
                        <a:rPr lang="en-US" dirty="0"/>
                        <a:t>1k</a:t>
                      </a:r>
                      <a:r>
                        <a:rPr lang="en-US" baseline="0" dirty="0"/>
                        <a:t> calls</a:t>
                      </a:r>
                      <a:endParaRPr lang="ru-RU" dirty="0"/>
                    </a:p>
                  </a:txBody>
                  <a:tcPr/>
                </a:tc>
                <a:tc>
                  <a:txBody>
                    <a:bodyPr/>
                    <a:lstStyle/>
                    <a:p>
                      <a:r>
                        <a:rPr lang="en-US" dirty="0"/>
                        <a:t>Unlimited</a:t>
                      </a:r>
                      <a:endParaRPr lang="ru-RU" dirty="0"/>
                    </a:p>
                  </a:txBody>
                  <a:tcPr/>
                </a:tc>
                <a:tc>
                  <a:txBody>
                    <a:bodyPr/>
                    <a:lstStyle/>
                    <a:p>
                      <a:r>
                        <a:rPr lang="en-US" dirty="0"/>
                        <a:t>Unlimited</a:t>
                      </a:r>
                      <a:endParaRPr lang="ru-RU" dirty="0"/>
                    </a:p>
                  </a:txBody>
                  <a:tcPr/>
                </a:tc>
                <a:extLst>
                  <a:ext uri="{0D108BD9-81ED-4DB2-BD59-A6C34878D82A}">
                    <a16:rowId xmlns:a16="http://schemas.microsoft.com/office/drawing/2014/main" val="2009615681"/>
                  </a:ext>
                </a:extLst>
              </a:tr>
              <a:tr h="661116">
                <a:tc>
                  <a:txBody>
                    <a:bodyPr/>
                    <a:lstStyle/>
                    <a:p>
                      <a:r>
                        <a:rPr lang="en-US" dirty="0"/>
                        <a:t>Staging</a:t>
                      </a:r>
                      <a:r>
                        <a:rPr lang="en-US" baseline="0" dirty="0"/>
                        <a:t> environment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5</a:t>
                      </a:r>
                      <a:endParaRPr lang="ru-RU" dirty="0"/>
                    </a:p>
                  </a:txBody>
                  <a:tcPr/>
                </a:tc>
                <a:tc>
                  <a:txBody>
                    <a:bodyPr/>
                    <a:lstStyle/>
                    <a:p>
                      <a:r>
                        <a:rPr lang="en-US" dirty="0"/>
                        <a:t>20</a:t>
                      </a:r>
                      <a:endParaRPr lang="ru-RU" dirty="0"/>
                    </a:p>
                  </a:txBody>
                  <a:tcPr/>
                </a:tc>
                <a:extLst>
                  <a:ext uri="{0D108BD9-81ED-4DB2-BD59-A6C34878D82A}">
                    <a16:rowId xmlns:a16="http://schemas.microsoft.com/office/drawing/2014/main" val="3289984773"/>
                  </a:ext>
                </a:extLst>
              </a:tr>
            </a:tbl>
          </a:graphicData>
        </a:graphic>
      </p:graphicFrame>
    </p:spTree>
    <p:extLst>
      <p:ext uri="{BB962C8B-B14F-4D97-AF65-F5344CB8AC3E}">
        <p14:creationId xmlns:p14="http://schemas.microsoft.com/office/powerpoint/2010/main" val="546099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2164" y="289647"/>
            <a:ext cx="12064818" cy="552587"/>
          </a:xfrm>
        </p:spPr>
        <p:txBody>
          <a:bodyPr>
            <a:noAutofit/>
          </a:bodyPr>
          <a:lstStyle/>
          <a:p>
            <a:r>
              <a:rPr lang="en-US" sz="4800" dirty="0"/>
              <a:t>App Service </a:t>
            </a:r>
            <a:r>
              <a:rPr lang="ru-RU" sz="4800" dirty="0"/>
              <a:t>планы</a:t>
            </a:r>
          </a:p>
        </p:txBody>
      </p:sp>
      <p:sp>
        <p:nvSpPr>
          <p:cNvPr id="2" name="TextBox 1"/>
          <p:cNvSpPr txBox="1"/>
          <p:nvPr/>
        </p:nvSpPr>
        <p:spPr>
          <a:xfrm>
            <a:off x="491836" y="921328"/>
            <a:ext cx="11360728" cy="5355312"/>
          </a:xfrm>
          <a:prstGeom prst="rect">
            <a:avLst/>
          </a:prstGeom>
          <a:noFill/>
        </p:spPr>
        <p:txBody>
          <a:bodyPr wrap="square" rtlCol="0">
            <a:spAutoFit/>
          </a:bodyPr>
          <a:lstStyle/>
          <a:p>
            <a:r>
              <a:rPr lang="en-US" dirty="0" err="1"/>
              <a:t>Autoscale</a:t>
            </a:r>
            <a:r>
              <a:rPr lang="en-US" dirty="0"/>
              <a:t> : </a:t>
            </a:r>
            <a:r>
              <a:rPr lang="ru-RU" dirty="0"/>
              <a:t>по расписанию или уровню загрузки С</a:t>
            </a:r>
            <a:r>
              <a:rPr lang="en-US" dirty="0"/>
              <a:t>PU </a:t>
            </a:r>
            <a:r>
              <a:rPr lang="ru-RU" dirty="0"/>
              <a:t>( который вычисляется как _среднее_ значение по кластеру)</a:t>
            </a:r>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Geo-distributed environment: </a:t>
            </a:r>
            <a:r>
              <a:rPr lang="ru-RU" dirty="0"/>
              <a:t> веб-сайты внутри плана могут размещаться в разных регионах</a:t>
            </a:r>
          </a:p>
          <a:p>
            <a:endParaRPr lang="en-US" dirty="0"/>
          </a:p>
          <a:p>
            <a:r>
              <a:rPr lang="en-US" dirty="0"/>
              <a:t>Auto backups:  </a:t>
            </a:r>
            <a:r>
              <a:rPr lang="ru-RU" dirty="0"/>
              <a:t>бэкапы для </a:t>
            </a:r>
            <a:r>
              <a:rPr lang="en-US" dirty="0"/>
              <a:t>App configuration, </a:t>
            </a:r>
            <a:r>
              <a:rPr lang="ru-RU" dirty="0"/>
              <a:t>файлов и</a:t>
            </a:r>
            <a:r>
              <a:rPr lang="en-US" dirty="0"/>
              <a:t> Azure SQL Database/Azure MySQL </a:t>
            </a:r>
            <a:r>
              <a:rPr lang="ru-RU" dirty="0"/>
              <a:t>подключенных к приложению, бэкапы хранятся в сторадж аккаунте, делаются по расписанию</a:t>
            </a:r>
            <a:endParaRPr lang="en-US" dirty="0"/>
          </a:p>
          <a:p>
            <a:endParaRPr lang="en-US" dirty="0"/>
          </a:p>
          <a:p>
            <a:r>
              <a:rPr lang="en-US" dirty="0"/>
              <a:t>Active mobile devices:  related to push/call notifications for mobile devices via Notification Hub.</a:t>
            </a:r>
          </a:p>
          <a:p>
            <a:endParaRPr lang="en-US" dirty="0"/>
          </a:p>
          <a:p>
            <a:r>
              <a:rPr lang="en-US" dirty="0"/>
              <a:t>Offline sync: sync for mobile apps under Azure Mobile Apps, for offline mode.</a:t>
            </a:r>
          </a:p>
          <a:p>
            <a:endParaRPr lang="en-US" dirty="0"/>
          </a:p>
          <a:p>
            <a:r>
              <a:rPr lang="en-US" dirty="0"/>
              <a:t>Staging environments: </a:t>
            </a:r>
            <a:r>
              <a:rPr lang="ru-RU" dirty="0"/>
              <a:t>поддержка размещения в стейджингах</a:t>
            </a:r>
            <a:r>
              <a:rPr lang="en-US" dirty="0"/>
              <a:t>,</a:t>
            </a:r>
            <a:r>
              <a:rPr lang="ru-RU" dirty="0"/>
              <a:t> включая разделение трафика в пропорциях между разными окружениями</a:t>
            </a:r>
          </a:p>
        </p:txBody>
      </p:sp>
      <p:pic>
        <p:nvPicPr>
          <p:cNvPr id="3" name="Picture 2"/>
          <p:cNvPicPr>
            <a:picLocks noChangeAspect="1"/>
          </p:cNvPicPr>
          <p:nvPr/>
        </p:nvPicPr>
        <p:blipFill>
          <a:blip r:embed="rId2"/>
          <a:stretch>
            <a:fillRect/>
          </a:stretch>
        </p:blipFill>
        <p:spPr>
          <a:xfrm>
            <a:off x="732559" y="1385886"/>
            <a:ext cx="7734300" cy="1495425"/>
          </a:xfrm>
          <a:prstGeom prst="rect">
            <a:avLst/>
          </a:prstGeom>
        </p:spPr>
      </p:pic>
    </p:spTree>
    <p:extLst>
      <p:ext uri="{BB962C8B-B14F-4D97-AF65-F5344CB8AC3E}">
        <p14:creationId xmlns:p14="http://schemas.microsoft.com/office/powerpoint/2010/main" val="391061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defTabSz="914225">
              <a:lnSpc>
                <a:spcPct val="100000"/>
              </a:lnSpc>
              <a:defRPr/>
            </a:pPr>
            <a:r>
              <a:rPr lang="ru-RU" spc="-100" dirty="0">
                <a:ln w="3175">
                  <a:noFill/>
                </a:ln>
                <a:solidFill>
                  <a:schemeClr val="tx2">
                    <a:lumMod val="50000"/>
                  </a:schemeClr>
                </a:solidFill>
                <a:latin typeface="Segoe UI Light" pitchFamily="34" charset="0"/>
                <a:cs typeface="Arial" charset="0"/>
              </a:rPr>
              <a:t>Возможности </a:t>
            </a:r>
            <a:r>
              <a:rPr lang="en-US" spc="-100" dirty="0">
                <a:ln w="3175">
                  <a:noFill/>
                </a:ln>
                <a:solidFill>
                  <a:schemeClr val="tx2">
                    <a:lumMod val="50000"/>
                  </a:schemeClr>
                </a:solidFill>
                <a:latin typeface="Segoe UI Light" pitchFamily="34" charset="0"/>
                <a:cs typeface="Arial" charset="0"/>
              </a:rPr>
              <a:t>Azure Websites</a:t>
            </a:r>
            <a:r>
              <a:rPr lang="ru-RU" spc="-100" dirty="0">
                <a:ln w="3175">
                  <a:noFill/>
                </a:ln>
                <a:solidFill>
                  <a:schemeClr val="tx2">
                    <a:lumMod val="50000"/>
                  </a:schemeClr>
                </a:solidFill>
                <a:latin typeface="Segoe UI Light" pitchFamily="34" charset="0"/>
                <a:cs typeface="Arial" charset="0"/>
              </a:rPr>
              <a:t> </a:t>
            </a:r>
            <a:endParaRPr lang="en-US" sz="3200" dirty="0">
              <a:solidFill>
                <a:schemeClr val="tx2">
                  <a:lumMod val="50000"/>
                </a:schemeClr>
              </a:solidFill>
            </a:endParaRPr>
          </a:p>
        </p:txBody>
      </p:sp>
      <p:sp>
        <p:nvSpPr>
          <p:cNvPr id="7" name="Rectangle 6"/>
          <p:cNvSpPr/>
          <p:nvPr/>
        </p:nvSpPr>
        <p:spPr bwMode="auto">
          <a:xfrm>
            <a:off x="749963" y="1299956"/>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ru-RU" sz="2400" dirty="0">
                <a:solidFill>
                  <a:schemeClr val="tx2">
                    <a:lumMod val="50000"/>
                  </a:schemeClr>
                </a:solidFill>
                <a:latin typeface="+mj-lt"/>
                <a:ea typeface="Segoe UI" pitchFamily="34" charset="0"/>
                <a:cs typeface="Segoe UI" pitchFamily="34" charset="0"/>
              </a:rPr>
              <a:t>Надежность</a:t>
            </a:r>
            <a:endParaRPr kumimoji="0" lang="en-US" sz="2800" b="0" i="0" u="none" strike="noStrike" kern="1200" cap="none" spc="0" normalizeH="0" baseline="0" noProof="0" dirty="0">
              <a:ln>
                <a:noFill/>
              </a:ln>
              <a:solidFill>
                <a:schemeClr val="tx2">
                  <a:lumMod val="50000"/>
                </a:schemeClr>
              </a:solidFill>
              <a:effectLst/>
              <a:uLnTx/>
              <a:uFillTx/>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lang="ru-RU" sz="1000" dirty="0">
                <a:solidFill>
                  <a:schemeClr val="tx2">
                    <a:lumMod val="50000"/>
                  </a:schemeClr>
                </a:solidFill>
                <a:ea typeface="Segoe UI" pitchFamily="34" charset="0"/>
                <a:cs typeface="Segoe UI" pitchFamily="34" charset="0"/>
              </a:rPr>
              <a:t>Спроектированы для критически важных приложений</a:t>
            </a:r>
            <a:endParaRPr kumimoji="0" lang="en-US" sz="1000" b="0" i="0" u="none" strike="noStrike" kern="1200" cap="none" spc="0" normalizeH="0" baseline="0" noProof="0" dirty="0">
              <a:ln>
                <a:noFill/>
              </a:ln>
              <a:solidFill>
                <a:schemeClr val="tx2">
                  <a:lumMod val="50000"/>
                </a:schemeClr>
              </a:solidFill>
              <a:effectLst/>
              <a:uLnTx/>
              <a:uFillTx/>
              <a:ea typeface="Segoe UI" pitchFamily="34" charset="0"/>
              <a:cs typeface="Segoe UI" pitchFamily="34" charset="0"/>
            </a:endParaRPr>
          </a:p>
        </p:txBody>
      </p:sp>
      <p:sp>
        <p:nvSpPr>
          <p:cNvPr id="8" name="Rectangle 7"/>
          <p:cNvSpPr/>
          <p:nvPr/>
        </p:nvSpPr>
        <p:spPr bwMode="auto">
          <a:xfrm>
            <a:off x="4040127" y="1299956"/>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ru-RU" sz="2400" noProof="0" dirty="0">
                <a:solidFill>
                  <a:schemeClr val="tx2">
                    <a:lumMod val="50000"/>
                  </a:schemeClr>
                </a:solidFill>
                <a:latin typeface="+mj-lt"/>
                <a:ea typeface="Segoe UI" pitchFamily="34" charset="0"/>
                <a:cs typeface="Segoe UI" pitchFamily="34" charset="0"/>
              </a:rPr>
              <a:t>Глобальность</a:t>
            </a:r>
            <a:endParaRPr kumimoji="0" lang="en-US" sz="2800" b="0" i="0" u="none" strike="noStrike" kern="1200" cap="none" spc="0" normalizeH="0" baseline="0" noProof="0" dirty="0">
              <a:ln>
                <a:noFill/>
              </a:ln>
              <a:solidFill>
                <a:schemeClr val="tx2">
                  <a:lumMod val="50000"/>
                </a:schemeClr>
              </a:solidFill>
              <a:effectLst/>
              <a:uLnTx/>
              <a:uFillTx/>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ru-RU" sz="1000" b="0" i="0" u="none" strike="noStrike" kern="1200" cap="none" spc="0" normalizeH="0" baseline="0" noProof="0" dirty="0">
                <a:ln>
                  <a:noFill/>
                </a:ln>
                <a:solidFill>
                  <a:schemeClr val="tx2">
                    <a:lumMod val="50000"/>
                  </a:schemeClr>
                </a:solidFill>
                <a:effectLst/>
                <a:uLnTx/>
                <a:uFillTx/>
              </a:rPr>
              <a:t>Оптимизированя</a:t>
            </a:r>
            <a:r>
              <a:rPr kumimoji="0" lang="ru-RU" sz="1000" b="0" i="0" u="none" strike="noStrike" kern="1200" cap="none" spc="0" normalizeH="0" noProof="0" dirty="0">
                <a:ln>
                  <a:noFill/>
                </a:ln>
                <a:solidFill>
                  <a:schemeClr val="tx2">
                    <a:lumMod val="50000"/>
                  </a:schemeClr>
                </a:solidFill>
                <a:effectLst/>
                <a:uLnTx/>
                <a:uFillTx/>
              </a:rPr>
              <a:t> для высокого уровня доступности и автоматического масштбатирования</a:t>
            </a:r>
            <a:endParaRPr kumimoji="0" lang="en-US" sz="1000" b="0" i="0" u="none" strike="noStrike" kern="1200" cap="none" spc="0" normalizeH="0" baseline="0" noProof="0" dirty="0">
              <a:ln>
                <a:noFill/>
              </a:ln>
              <a:solidFill>
                <a:schemeClr val="tx2">
                  <a:lumMod val="50000"/>
                </a:schemeClr>
              </a:solidFill>
              <a:effectLst/>
              <a:uLnTx/>
              <a:uFillTx/>
              <a:ea typeface="Segoe UI" pitchFamily="34" charset="0"/>
              <a:cs typeface="Segoe UI" pitchFamily="34" charset="0"/>
            </a:endParaRPr>
          </a:p>
        </p:txBody>
      </p:sp>
      <p:sp>
        <p:nvSpPr>
          <p:cNvPr id="9" name="Rectangle 8"/>
          <p:cNvSpPr/>
          <p:nvPr/>
        </p:nvSpPr>
        <p:spPr bwMode="auto">
          <a:xfrm>
            <a:off x="7330291" y="1299955"/>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ru-RU" sz="2400" dirty="0">
                <a:solidFill>
                  <a:schemeClr val="tx2">
                    <a:lumMod val="50000"/>
                  </a:schemeClr>
                </a:solidFill>
                <a:latin typeface="+mj-lt"/>
                <a:ea typeface="Segoe UI" pitchFamily="34" charset="0"/>
                <a:cs typeface="Segoe UI" pitchFamily="34" charset="0"/>
              </a:rPr>
              <a:t>Сделаны для</a:t>
            </a:r>
            <a:r>
              <a:rPr kumimoji="0" lang="en-US" sz="2400" b="0" i="0" u="none" strike="noStrike" kern="1200" cap="none" spc="0" normalizeH="0" baseline="0" noProof="0" dirty="0">
                <a:ln>
                  <a:noFill/>
                </a:ln>
                <a:solidFill>
                  <a:schemeClr val="tx2">
                    <a:lumMod val="50000"/>
                  </a:schemeClr>
                </a:solidFill>
                <a:effectLst/>
                <a:uLnTx/>
                <a:uFillTx/>
                <a:latin typeface="+mj-lt"/>
                <a:ea typeface="Segoe UI" pitchFamily="34" charset="0"/>
                <a:cs typeface="Segoe UI" pitchFamily="34" charset="0"/>
              </a:rPr>
              <a:t>DevOps</a:t>
            </a:r>
            <a:endParaRPr kumimoji="0" lang="en-US" sz="2800" b="0" i="0" u="none" strike="noStrike" kern="1200" cap="none" spc="0" normalizeH="0" baseline="0" noProof="0" dirty="0">
              <a:ln>
                <a:noFill/>
              </a:ln>
              <a:solidFill>
                <a:schemeClr val="tx2">
                  <a:lumMod val="50000"/>
                </a:schemeClr>
              </a:solidFill>
              <a:effectLst/>
              <a:uLnTx/>
              <a:uFillTx/>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lang="ru-RU" sz="1000" dirty="0">
                <a:solidFill>
                  <a:schemeClr val="tx2">
                    <a:lumMod val="50000"/>
                  </a:schemeClr>
                </a:solidFill>
              </a:rPr>
              <a:t>Удобные инструментарий платформы для </a:t>
            </a:r>
            <a:r>
              <a:rPr kumimoji="0" lang="en-US" sz="1000" b="0" i="0" u="none" strike="noStrike" kern="1200" cap="none" spc="0" normalizeH="0" baseline="0" noProof="0" dirty="0">
                <a:ln>
                  <a:noFill/>
                </a:ln>
                <a:solidFill>
                  <a:schemeClr val="tx2">
                    <a:lumMod val="50000"/>
                  </a:schemeClr>
                </a:solidFill>
                <a:effectLst/>
                <a:uLnTx/>
                <a:uFillTx/>
              </a:rPr>
              <a:t>Continuous Deployment</a:t>
            </a:r>
            <a:endParaRPr kumimoji="0" lang="en-US" sz="1000" b="0" i="0" u="none" strike="noStrike" kern="1200" cap="none" spc="0" normalizeH="0" baseline="0" noProof="0" dirty="0">
              <a:ln>
                <a:noFill/>
              </a:ln>
              <a:solidFill>
                <a:schemeClr val="tx2">
                  <a:lumMod val="50000"/>
                </a:schemeClr>
              </a:solidFill>
              <a:effectLst/>
              <a:uLnTx/>
              <a:uFillTx/>
              <a:ea typeface="Segoe UI" pitchFamily="34" charset="0"/>
              <a:cs typeface="Segoe UI" pitchFamily="34" charset="0"/>
            </a:endParaRPr>
          </a:p>
        </p:txBody>
      </p:sp>
      <p:sp>
        <p:nvSpPr>
          <p:cNvPr id="11" name="TextBox 10"/>
          <p:cNvSpPr txBox="1"/>
          <p:nvPr/>
        </p:nvSpPr>
        <p:spPr>
          <a:xfrm>
            <a:off x="737932" y="2128512"/>
            <a:ext cx="3415987" cy="3557897"/>
          </a:xfrm>
          <a:prstGeom prst="rect">
            <a:avLst/>
          </a:prstGeom>
          <a:noFill/>
          <a:ln>
            <a:noFill/>
          </a:ln>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Hybrid Connections / VPN Support</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Scheduled Backup</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Azure Active Directory Integration </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Site Resiliency, HA, and DR</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Web Jobs</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Role Base Access Control </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Audit / Compliance </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Enterprise Migration</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Client Certs </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err="1">
                <a:ln>
                  <a:noFill/>
                </a:ln>
                <a:solidFill>
                  <a:schemeClr val="tx2">
                    <a:lumMod val="50000"/>
                  </a:schemeClr>
                </a:solidFill>
                <a:effectLst/>
                <a:uLnTx/>
                <a:uFillTx/>
                <a:ea typeface="Calibri" panose="020F0502020204030204" pitchFamily="34" charset="0"/>
                <a:cs typeface="Calibri" panose="020F0502020204030204" pitchFamily="34" charset="0"/>
              </a:rPr>
              <a:t>Redis</a:t>
            </a: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 Caching</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IP Restrictions/ SSL</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Web Sockets</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SQL, MySQL, </a:t>
            </a:r>
            <a:r>
              <a:rPr kumimoji="0" lang="en-US" sz="1400" b="0" i="0" u="none" strike="noStrike" kern="0" cap="none" spc="0" normalizeH="0" baseline="0" noProof="0" dirty="0" err="1">
                <a:ln>
                  <a:noFill/>
                </a:ln>
                <a:solidFill>
                  <a:schemeClr val="tx2">
                    <a:lumMod val="50000"/>
                  </a:schemeClr>
                </a:solidFill>
                <a:effectLst/>
                <a:uLnTx/>
                <a:uFillTx/>
                <a:ea typeface="Calibri" panose="020F0502020204030204" pitchFamily="34" charset="0"/>
                <a:cs typeface="Calibri" panose="020F0502020204030204" pitchFamily="34" charset="0"/>
              </a:rPr>
              <a:t>DocDB</a:t>
            </a: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 &amp; Mongo</a:t>
            </a:r>
          </a:p>
        </p:txBody>
      </p:sp>
      <p:sp>
        <p:nvSpPr>
          <p:cNvPr id="12" name="TextBox 11"/>
          <p:cNvSpPr txBox="1"/>
          <p:nvPr/>
        </p:nvSpPr>
        <p:spPr>
          <a:xfrm>
            <a:off x="4001022" y="2131890"/>
            <a:ext cx="3317237" cy="3519425"/>
          </a:xfrm>
          <a:prstGeom prst="rect">
            <a:avLst/>
          </a:prstGeom>
          <a:noFill/>
          <a:ln>
            <a:noFill/>
          </a:ln>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Automated Deployment</a:t>
            </a:r>
            <a:b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br>
            <a:r>
              <a:rPr kumimoji="0" lang="en-US" sz="1400" b="0" i="0" u="none" strike="noStrike" kern="0" cap="none" spc="0" normalizeH="0" baseline="0" noProof="0" dirty="0" err="1">
                <a:ln>
                  <a:noFill/>
                </a:ln>
                <a:solidFill>
                  <a:schemeClr val="tx2">
                    <a:lumMod val="50000"/>
                  </a:schemeClr>
                </a:solidFill>
                <a:effectLst/>
                <a:uLnTx/>
                <a:uFillTx/>
                <a:ea typeface="Calibri" panose="020F0502020204030204" pitchFamily="34" charset="0"/>
                <a:cs typeface="Calibri" panose="020F0502020204030204" pitchFamily="34" charset="0"/>
              </a:rPr>
              <a:t>AutoScale</a:t>
            </a:r>
            <a:endPar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endParaRP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Built-in Load Balancing</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WW Datacenter Coverage</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End Point Monitoring &amp; Alerts</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App Gallery</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DR Site Support</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err="1">
                <a:ln>
                  <a:noFill/>
                </a:ln>
                <a:solidFill>
                  <a:schemeClr val="tx2">
                    <a:lumMod val="50000"/>
                  </a:schemeClr>
                </a:solidFill>
                <a:effectLst/>
                <a:uLnTx/>
                <a:uFillTx/>
                <a:ea typeface="Calibri" panose="020F0502020204030204" pitchFamily="34" charset="0"/>
                <a:cs typeface="Calibri" panose="020F0502020204030204" pitchFamily="34" charset="0"/>
              </a:rPr>
              <a:t>WildCard</a:t>
            </a: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 Support</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Dedicated IP address</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HTTP Compression </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err="1">
                <a:ln>
                  <a:noFill/>
                </a:ln>
                <a:solidFill>
                  <a:schemeClr val="tx2">
                    <a:lumMod val="50000"/>
                  </a:schemeClr>
                </a:solidFill>
                <a:effectLst/>
                <a:uLnTx/>
                <a:uFillTx/>
                <a:ea typeface="Calibri" panose="020F0502020204030204" pitchFamily="34" charset="0"/>
                <a:cs typeface="Calibri" panose="020F0502020204030204" pitchFamily="34" charset="0"/>
              </a:rPr>
              <a:t>WebJobs</a:t>
            </a:r>
            <a:endPar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endParaRP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Sticky Sessions </a:t>
            </a:r>
          </a:p>
          <a:p>
            <a:pPr marL="0" marR="0" lvl="0" indent="0" defTabSz="91440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endParaRPr>
          </a:p>
        </p:txBody>
      </p:sp>
      <p:sp>
        <p:nvSpPr>
          <p:cNvPr id="13" name="TextBox 12"/>
          <p:cNvSpPr txBox="1"/>
          <p:nvPr/>
        </p:nvSpPr>
        <p:spPr>
          <a:xfrm>
            <a:off x="7318260" y="2128512"/>
            <a:ext cx="3684005" cy="3811813"/>
          </a:xfrm>
          <a:prstGeom prst="rect">
            <a:avLst/>
          </a:prstGeom>
          <a:noFill/>
          <a:ln>
            <a:noFill/>
          </a:ln>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Remote Debugging w/ Visual Studio </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Site Staging Slots</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Testing in Production</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Continuous Integration/Deployment </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Git, Visual Studio Online and GitHub</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App &amp; Site Diagnostics</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OS &amp; Framework Patching  </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Site Extensions Gallery </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NET, PHP, Python, Node, Java</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Framework Installer</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Browser-based editing</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Auto-Healing</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Logging and Auditing </a:t>
            </a:r>
          </a:p>
          <a:p>
            <a:pPr marL="0" marR="0" lvl="0" indent="0" defTabSz="91440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endParaRPr>
          </a:p>
        </p:txBody>
      </p:sp>
      <p:grpSp>
        <p:nvGrpSpPr>
          <p:cNvPr id="5" name="Group 4"/>
          <p:cNvGrpSpPr/>
          <p:nvPr/>
        </p:nvGrpSpPr>
        <p:grpSpPr>
          <a:xfrm>
            <a:off x="677772" y="1510272"/>
            <a:ext cx="6661492" cy="4478152"/>
            <a:chOff x="677772" y="1510272"/>
            <a:chExt cx="6661492" cy="2634747"/>
          </a:xfrm>
        </p:grpSpPr>
        <p:sp>
          <p:nvSpPr>
            <p:cNvPr id="4" name="Rectangle 3"/>
            <p:cNvSpPr/>
            <p:nvPr/>
          </p:nvSpPr>
          <p:spPr>
            <a:xfrm>
              <a:off x="677772" y="1510272"/>
              <a:ext cx="92249" cy="2634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lumMod val="50000"/>
                  </a:schemeClr>
                </a:solidFill>
                <a:effectLst/>
                <a:uLnTx/>
                <a:uFillTx/>
              </a:endParaRPr>
            </a:p>
          </p:txBody>
        </p:sp>
        <p:sp>
          <p:nvSpPr>
            <p:cNvPr id="15" name="Rectangle 14"/>
            <p:cNvSpPr/>
            <p:nvPr/>
          </p:nvSpPr>
          <p:spPr>
            <a:xfrm>
              <a:off x="3974425" y="1510272"/>
              <a:ext cx="92249" cy="263474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lumMod val="50000"/>
                  </a:schemeClr>
                </a:solidFill>
                <a:effectLst/>
                <a:uLnTx/>
                <a:uFillTx/>
              </a:endParaRPr>
            </a:p>
          </p:txBody>
        </p:sp>
        <p:sp>
          <p:nvSpPr>
            <p:cNvPr id="16" name="Rectangle 15"/>
            <p:cNvSpPr/>
            <p:nvPr/>
          </p:nvSpPr>
          <p:spPr>
            <a:xfrm>
              <a:off x="7247015" y="1510272"/>
              <a:ext cx="92249" cy="2634747"/>
            </a:xfrm>
            <a:prstGeom prst="rect">
              <a:avLst/>
            </a:prstGeom>
            <a:solidFill>
              <a:srgbClr val="E34F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2">
                    <a:lumMod val="50000"/>
                  </a:schemeClr>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32879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176"/>
            <a:ext cx="11653523" cy="727700"/>
          </a:xfrm>
        </p:spPr>
        <p:txBody>
          <a:bodyPr/>
          <a:lstStyle/>
          <a:p>
            <a:r>
              <a:rPr lang="ru-RU" dirty="0">
                <a:solidFill>
                  <a:schemeClr val="bg1"/>
                </a:solidFill>
              </a:rPr>
              <a:t>Используем стейджинги</a:t>
            </a:r>
            <a:endParaRPr lang="en-US" dirty="0">
              <a:solidFill>
                <a:schemeClr val="bg1"/>
              </a:solidFill>
            </a:endParaRPr>
          </a:p>
        </p:txBody>
      </p:sp>
      <p:sp>
        <p:nvSpPr>
          <p:cNvPr id="2" name="Title 1"/>
          <p:cNvSpPr>
            <a:spLocks noGrp="1"/>
          </p:cNvSpPr>
          <p:nvPr>
            <p:ph type="title"/>
          </p:nvPr>
        </p:nvSpPr>
        <p:spPr/>
        <p:txBody>
          <a:bodyPr/>
          <a:lstStyle/>
          <a:p>
            <a:r>
              <a:rPr lang="ru-RU" dirty="0">
                <a:solidFill>
                  <a:schemeClr val="bg1"/>
                </a:solidFill>
              </a:rPr>
              <a:t>Продакшн и разработка</a:t>
            </a:r>
            <a:br>
              <a:rPr lang="en-US" dirty="0">
                <a:solidFill>
                  <a:schemeClr val="bg1"/>
                </a:solidFill>
              </a:rPr>
            </a:br>
            <a:endParaRPr lang="en-US" dirty="0">
              <a:solidFill>
                <a:schemeClr val="bg1"/>
              </a:solidFill>
            </a:endParaRPr>
          </a:p>
        </p:txBody>
      </p:sp>
      <p:cxnSp>
        <p:nvCxnSpPr>
          <p:cNvPr id="4" name="Straight Arrow Connector 3"/>
          <p:cNvCxnSpPr>
            <a:stCxn id="14" idx="0"/>
            <a:endCxn id="7" idx="2"/>
          </p:cNvCxnSpPr>
          <p:nvPr/>
        </p:nvCxnSpPr>
        <p:spPr>
          <a:xfrm flipV="1">
            <a:off x="8471052" y="4125360"/>
            <a:ext cx="3142"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10" idx="2"/>
            <a:endCxn id="7" idx="0"/>
          </p:cNvCxnSpPr>
          <p:nvPr/>
        </p:nvCxnSpPr>
        <p:spPr>
          <a:xfrm flipH="1">
            <a:off x="8474193" y="3055490"/>
            <a:ext cx="4908" cy="3228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98225" y="3378340"/>
            <a:ext cx="2016956" cy="747021"/>
            <a:chOff x="7513637" y="4106862"/>
            <a:chExt cx="2057400" cy="762000"/>
          </a:xfrm>
        </p:grpSpPr>
        <p:pic>
          <p:nvPicPr>
            <p:cNvPr id="7" name="Picture 6"/>
            <p:cNvPicPr>
              <a:picLocks noChangeAspect="1"/>
            </p:cNvPicPr>
            <p:nvPr/>
          </p:nvPicPr>
          <p:blipFill>
            <a:blip r:embed="rId3"/>
            <a:stretch>
              <a:fillRect/>
            </a:stretch>
          </p:blipFill>
          <p:spPr>
            <a:xfrm>
              <a:off x="7513637" y="4106862"/>
              <a:ext cx="767014" cy="762000"/>
            </a:xfrm>
            <a:prstGeom prst="rect">
              <a:avLst/>
            </a:prstGeom>
          </p:spPr>
        </p:pic>
        <p:sp>
          <p:nvSpPr>
            <p:cNvPr id="8" name="TextBox 7"/>
            <p:cNvSpPr txBox="1"/>
            <p:nvPr/>
          </p:nvSpPr>
          <p:spPr>
            <a:xfrm>
              <a:off x="8317003" y="4262676"/>
              <a:ext cx="125403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00ABEC"/>
                  </a:solidFill>
                  <a:effectLst/>
                  <a:uLnTx/>
                  <a:uFillTx/>
                </a:rPr>
                <a:t>Staging</a:t>
              </a:r>
            </a:p>
          </p:txBody>
        </p:sp>
      </p:grpSp>
      <p:grpSp>
        <p:nvGrpSpPr>
          <p:cNvPr id="9" name="Group 8"/>
          <p:cNvGrpSpPr/>
          <p:nvPr/>
        </p:nvGrpSpPr>
        <p:grpSpPr>
          <a:xfrm>
            <a:off x="8103133" y="2308469"/>
            <a:ext cx="2101481" cy="747021"/>
            <a:chOff x="7513637" y="4106862"/>
            <a:chExt cx="2143620" cy="762000"/>
          </a:xfrm>
        </p:grpSpPr>
        <p:pic>
          <p:nvPicPr>
            <p:cNvPr id="10" name="Picture 9"/>
            <p:cNvPicPr>
              <a:picLocks noChangeAspect="1"/>
            </p:cNvPicPr>
            <p:nvPr/>
          </p:nvPicPr>
          <p:blipFill>
            <a:blip r:embed="rId3"/>
            <a:stretch>
              <a:fillRect/>
            </a:stretch>
          </p:blipFill>
          <p:spPr>
            <a:xfrm>
              <a:off x="7513637" y="4106862"/>
              <a:ext cx="767014" cy="762000"/>
            </a:xfrm>
            <a:prstGeom prst="rect">
              <a:avLst/>
            </a:prstGeom>
          </p:spPr>
        </p:pic>
        <p:sp>
          <p:nvSpPr>
            <p:cNvPr id="11" name="TextBox 10"/>
            <p:cNvSpPr txBox="1"/>
            <p:nvPr/>
          </p:nvSpPr>
          <p:spPr>
            <a:xfrm>
              <a:off x="8317003" y="4262676"/>
              <a:ext cx="134025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00ABEC"/>
                  </a:solidFill>
                  <a:effectLst/>
                  <a:uLnTx/>
                  <a:uFillTx/>
                </a:rPr>
                <a:t>Production</a:t>
              </a:r>
            </a:p>
          </p:txBody>
        </p:sp>
      </p:grpSp>
      <p:sp>
        <p:nvSpPr>
          <p:cNvPr id="12" name="TextBox 11"/>
          <p:cNvSpPr txBox="1"/>
          <p:nvPr/>
        </p:nvSpPr>
        <p:spPr>
          <a:xfrm>
            <a:off x="8606531" y="3014125"/>
            <a:ext cx="1229382" cy="36207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lumMod val="50000"/>
                  </a:srgbClr>
                </a:solidFill>
                <a:effectLst/>
                <a:uLnTx/>
                <a:uFillTx/>
              </a:rPr>
              <a:t>swap</a:t>
            </a:r>
          </a:p>
        </p:txBody>
      </p:sp>
      <p:grpSp>
        <p:nvGrpSpPr>
          <p:cNvPr id="13" name="Group 12"/>
          <p:cNvGrpSpPr/>
          <p:nvPr/>
        </p:nvGrpSpPr>
        <p:grpSpPr>
          <a:xfrm>
            <a:off x="7839226" y="4849935"/>
            <a:ext cx="1269935" cy="866848"/>
            <a:chOff x="960437" y="5649364"/>
            <a:chExt cx="1295400" cy="884230"/>
          </a:xfrm>
        </p:grpSpPr>
        <p:pic>
          <p:nvPicPr>
            <p:cNvPr id="14" name="Picture 13"/>
            <p:cNvPicPr>
              <a:picLocks noChangeAspect="1"/>
            </p:cNvPicPr>
            <p:nvPr/>
          </p:nvPicPr>
          <p:blipFill>
            <a:blip r:embed="rId4"/>
            <a:stretch>
              <a:fillRect/>
            </a:stretch>
          </p:blipFill>
          <p:spPr>
            <a:xfrm>
              <a:off x="1265237" y="5649364"/>
              <a:ext cx="679390" cy="424786"/>
            </a:xfrm>
            <a:prstGeom prst="rect">
              <a:avLst/>
            </a:prstGeom>
          </p:spPr>
        </p:pic>
        <p:sp>
          <p:nvSpPr>
            <p:cNvPr id="15" name="TextBox 14"/>
            <p:cNvSpPr txBox="1"/>
            <p:nvPr/>
          </p:nvSpPr>
          <p:spPr>
            <a:xfrm>
              <a:off x="960437" y="6164262"/>
              <a:ext cx="12954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lumMod val="50000"/>
                    </a:srgbClr>
                  </a:solidFill>
                  <a:effectLst/>
                  <a:uLnTx/>
                  <a:uFillTx/>
                </a:rPr>
                <a:t> Developer</a:t>
              </a:r>
            </a:p>
          </p:txBody>
        </p:sp>
      </p:grpSp>
      <p:cxnSp>
        <p:nvCxnSpPr>
          <p:cNvPr id="16" name="Straight Arrow Connector 15"/>
          <p:cNvCxnSpPr>
            <a:stCxn id="26" idx="0"/>
            <a:endCxn id="19" idx="2"/>
          </p:cNvCxnSpPr>
          <p:nvPr/>
        </p:nvCxnSpPr>
        <p:spPr>
          <a:xfrm flipV="1">
            <a:off x="2910916" y="4125360"/>
            <a:ext cx="11886"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2538090" y="3378340"/>
            <a:ext cx="2138570" cy="747021"/>
            <a:chOff x="7513637" y="4106862"/>
            <a:chExt cx="2131868" cy="762000"/>
          </a:xfrm>
        </p:grpSpPr>
        <p:pic>
          <p:nvPicPr>
            <p:cNvPr id="19" name="Picture 18"/>
            <p:cNvPicPr>
              <a:picLocks noChangeAspect="1"/>
            </p:cNvPicPr>
            <p:nvPr/>
          </p:nvPicPr>
          <p:blipFill>
            <a:blip r:embed="rId3"/>
            <a:stretch>
              <a:fillRect/>
            </a:stretch>
          </p:blipFill>
          <p:spPr>
            <a:xfrm>
              <a:off x="7513637" y="4106862"/>
              <a:ext cx="767014" cy="762000"/>
            </a:xfrm>
            <a:prstGeom prst="rect">
              <a:avLst/>
            </a:prstGeom>
          </p:spPr>
        </p:pic>
        <p:sp>
          <p:nvSpPr>
            <p:cNvPr id="20" name="TextBox 19"/>
            <p:cNvSpPr txBox="1"/>
            <p:nvPr/>
          </p:nvSpPr>
          <p:spPr>
            <a:xfrm>
              <a:off x="8317002" y="4262676"/>
              <a:ext cx="132850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00ABEC"/>
                  </a:solidFill>
                  <a:effectLst/>
                  <a:uLnTx/>
                  <a:uFillTx/>
                </a:rPr>
                <a:t>Production</a:t>
              </a:r>
            </a:p>
          </p:txBody>
        </p:sp>
      </p:grpSp>
      <p:grpSp>
        <p:nvGrpSpPr>
          <p:cNvPr id="25" name="Group 24"/>
          <p:cNvGrpSpPr/>
          <p:nvPr/>
        </p:nvGrpSpPr>
        <p:grpSpPr>
          <a:xfrm>
            <a:off x="2279091" y="4849935"/>
            <a:ext cx="1269935" cy="866848"/>
            <a:chOff x="960437" y="5649364"/>
            <a:chExt cx="1295400" cy="884230"/>
          </a:xfrm>
        </p:grpSpPr>
        <p:pic>
          <p:nvPicPr>
            <p:cNvPr id="26" name="Picture 25"/>
            <p:cNvPicPr>
              <a:picLocks noChangeAspect="1"/>
            </p:cNvPicPr>
            <p:nvPr/>
          </p:nvPicPr>
          <p:blipFill>
            <a:blip r:embed="rId4"/>
            <a:stretch>
              <a:fillRect/>
            </a:stretch>
          </p:blipFill>
          <p:spPr>
            <a:xfrm>
              <a:off x="1265237" y="5649364"/>
              <a:ext cx="679390" cy="424786"/>
            </a:xfrm>
            <a:prstGeom prst="rect">
              <a:avLst/>
            </a:prstGeom>
          </p:spPr>
        </p:pic>
        <p:sp>
          <p:nvSpPr>
            <p:cNvPr id="27" name="TextBox 26"/>
            <p:cNvSpPr txBox="1"/>
            <p:nvPr/>
          </p:nvSpPr>
          <p:spPr>
            <a:xfrm>
              <a:off x="960437" y="6164262"/>
              <a:ext cx="12954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lumMod val="50000"/>
                    </a:srgbClr>
                  </a:solidFill>
                  <a:effectLst/>
                  <a:uLnTx/>
                  <a:uFillTx/>
                </a:rPr>
                <a:t> Developer</a:t>
              </a:r>
            </a:p>
          </p:txBody>
        </p:sp>
      </p:grpSp>
      <p:sp>
        <p:nvSpPr>
          <p:cNvPr id="28" name="Rectangle 27"/>
          <p:cNvSpPr/>
          <p:nvPr/>
        </p:nvSpPr>
        <p:spPr bwMode="auto">
          <a:xfrm>
            <a:off x="1112227" y="2010843"/>
            <a:ext cx="4108614" cy="4556826"/>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 name="Rectangle 28"/>
          <p:cNvSpPr/>
          <p:nvPr/>
        </p:nvSpPr>
        <p:spPr bwMode="auto">
          <a:xfrm>
            <a:off x="6432167" y="1391771"/>
            <a:ext cx="4108614" cy="517589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31" name="Straight Arrow Connector 30"/>
          <p:cNvCxnSpPr/>
          <p:nvPr/>
        </p:nvCxnSpPr>
        <p:spPr>
          <a:xfrm>
            <a:off x="1539174" y="2461220"/>
            <a:ext cx="1120531" cy="1069871"/>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2701888">
            <a:off x="1666771" y="2579890"/>
            <a:ext cx="1125816" cy="615522"/>
          </a:xfrm>
          <a:prstGeom prst="rect">
            <a:avLst/>
          </a:prstGeom>
          <a:noFill/>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rPr>
              <a:t>traffic</a:t>
            </a:r>
          </a:p>
        </p:txBody>
      </p:sp>
      <p:cxnSp>
        <p:nvCxnSpPr>
          <p:cNvPr id="33" name="Straight Arrow Connector 32"/>
          <p:cNvCxnSpPr/>
          <p:nvPr/>
        </p:nvCxnSpPr>
        <p:spPr>
          <a:xfrm>
            <a:off x="7047341" y="1581094"/>
            <a:ext cx="1120531" cy="1069871"/>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2701888">
            <a:off x="7174938" y="1699765"/>
            <a:ext cx="1125816" cy="615522"/>
          </a:xfrm>
          <a:prstGeom prst="rect">
            <a:avLst/>
          </a:prstGeom>
          <a:noFill/>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rPr>
              <a:t>traffic</a:t>
            </a:r>
          </a:p>
        </p:txBody>
      </p:sp>
    </p:spTree>
    <p:extLst>
      <p:ext uri="{BB962C8B-B14F-4D97-AF65-F5344CB8AC3E}">
        <p14:creationId xmlns:p14="http://schemas.microsoft.com/office/powerpoint/2010/main" val="1581943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1735411"/>
          </a:xfrm>
        </p:spPr>
        <p:txBody>
          <a:bodyPr/>
          <a:lstStyle/>
          <a:p>
            <a:r>
              <a:rPr lang="ru-RU" dirty="0">
                <a:solidFill>
                  <a:schemeClr val="bg1"/>
                </a:solidFill>
              </a:rPr>
              <a:t>Классический подход – переключаемся между новым и старым кодом</a:t>
            </a:r>
            <a:endParaRPr lang="en-US" sz="2745" dirty="0">
              <a:solidFill>
                <a:schemeClr val="bg1"/>
              </a:solidFill>
            </a:endParaRPr>
          </a:p>
          <a:p>
            <a:pPr lvl="2"/>
            <a:endParaRPr lang="en-US" sz="2745" dirty="0">
              <a:solidFill>
                <a:schemeClr val="bg1"/>
              </a:solidFill>
            </a:endParaRPr>
          </a:p>
        </p:txBody>
      </p:sp>
      <p:sp>
        <p:nvSpPr>
          <p:cNvPr id="2" name="Title 1"/>
          <p:cNvSpPr>
            <a:spLocks noGrp="1"/>
          </p:cNvSpPr>
          <p:nvPr>
            <p:ph type="title"/>
          </p:nvPr>
        </p:nvSpPr>
        <p:spPr/>
        <p:txBody>
          <a:bodyPr/>
          <a:lstStyle/>
          <a:p>
            <a:r>
              <a:rPr lang="ru-RU" dirty="0">
                <a:solidFill>
                  <a:schemeClr val="bg1"/>
                </a:solidFill>
              </a:rPr>
              <a:t>Разработка и выкладывание кода</a:t>
            </a:r>
            <a:endParaRPr lang="en-US" dirty="0">
              <a:solidFill>
                <a:schemeClr val="bg1"/>
              </a:solidFill>
            </a:endParaRPr>
          </a:p>
        </p:txBody>
      </p:sp>
      <p:cxnSp>
        <p:nvCxnSpPr>
          <p:cNvPr id="26" name="Straight Arrow Connector 25"/>
          <p:cNvCxnSpPr>
            <a:stCxn id="36" idx="0"/>
            <a:endCxn id="29" idx="2"/>
          </p:cNvCxnSpPr>
          <p:nvPr/>
        </p:nvCxnSpPr>
        <p:spPr>
          <a:xfrm flipV="1">
            <a:off x="5632373" y="4817952"/>
            <a:ext cx="3142"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2" idx="2"/>
            <a:endCxn id="29" idx="0"/>
          </p:cNvCxnSpPr>
          <p:nvPr/>
        </p:nvCxnSpPr>
        <p:spPr>
          <a:xfrm flipH="1">
            <a:off x="5635514" y="3748082"/>
            <a:ext cx="4908" cy="3228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5259547" y="4070932"/>
            <a:ext cx="2016956" cy="747021"/>
            <a:chOff x="7513637" y="4106862"/>
            <a:chExt cx="2057400" cy="762000"/>
          </a:xfrm>
        </p:grpSpPr>
        <p:pic>
          <p:nvPicPr>
            <p:cNvPr id="29" name="Picture 28"/>
            <p:cNvPicPr>
              <a:picLocks noChangeAspect="1"/>
            </p:cNvPicPr>
            <p:nvPr/>
          </p:nvPicPr>
          <p:blipFill>
            <a:blip r:embed="rId3"/>
            <a:stretch>
              <a:fillRect/>
            </a:stretch>
          </p:blipFill>
          <p:spPr>
            <a:xfrm>
              <a:off x="7513637" y="4106862"/>
              <a:ext cx="767014" cy="762000"/>
            </a:xfrm>
            <a:prstGeom prst="rect">
              <a:avLst/>
            </a:prstGeom>
          </p:spPr>
        </p:pic>
        <p:sp>
          <p:nvSpPr>
            <p:cNvPr id="30" name="TextBox 29"/>
            <p:cNvSpPr txBox="1"/>
            <p:nvPr/>
          </p:nvSpPr>
          <p:spPr>
            <a:xfrm>
              <a:off x="8317003" y="4262676"/>
              <a:ext cx="125403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Staging</a:t>
              </a:r>
            </a:p>
          </p:txBody>
        </p:sp>
      </p:grpSp>
      <p:grpSp>
        <p:nvGrpSpPr>
          <p:cNvPr id="31" name="Group 30"/>
          <p:cNvGrpSpPr/>
          <p:nvPr/>
        </p:nvGrpSpPr>
        <p:grpSpPr>
          <a:xfrm>
            <a:off x="5264454" y="3001061"/>
            <a:ext cx="2101481" cy="747021"/>
            <a:chOff x="7513637" y="4106862"/>
            <a:chExt cx="2143620" cy="762000"/>
          </a:xfrm>
        </p:grpSpPr>
        <p:pic>
          <p:nvPicPr>
            <p:cNvPr id="32" name="Picture 31"/>
            <p:cNvPicPr>
              <a:picLocks noChangeAspect="1"/>
            </p:cNvPicPr>
            <p:nvPr/>
          </p:nvPicPr>
          <p:blipFill>
            <a:blip r:embed="rId3"/>
            <a:stretch>
              <a:fillRect/>
            </a:stretch>
          </p:blipFill>
          <p:spPr>
            <a:xfrm>
              <a:off x="7513637" y="4106862"/>
              <a:ext cx="767014" cy="762000"/>
            </a:xfrm>
            <a:prstGeom prst="rect">
              <a:avLst/>
            </a:prstGeom>
          </p:spPr>
        </p:pic>
        <p:sp>
          <p:nvSpPr>
            <p:cNvPr id="33" name="TextBox 32"/>
            <p:cNvSpPr txBox="1"/>
            <p:nvPr/>
          </p:nvSpPr>
          <p:spPr>
            <a:xfrm>
              <a:off x="8317003" y="4262676"/>
              <a:ext cx="134025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Production</a:t>
              </a:r>
            </a:p>
          </p:txBody>
        </p:sp>
      </p:grpSp>
      <p:sp>
        <p:nvSpPr>
          <p:cNvPr id="34" name="TextBox 33"/>
          <p:cNvSpPr txBox="1"/>
          <p:nvPr/>
        </p:nvSpPr>
        <p:spPr>
          <a:xfrm>
            <a:off x="5767852" y="3706717"/>
            <a:ext cx="1229382" cy="36207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swap</a:t>
            </a:r>
          </a:p>
        </p:txBody>
      </p:sp>
      <p:grpSp>
        <p:nvGrpSpPr>
          <p:cNvPr id="35" name="Group 34"/>
          <p:cNvGrpSpPr/>
          <p:nvPr/>
        </p:nvGrpSpPr>
        <p:grpSpPr>
          <a:xfrm>
            <a:off x="5000547" y="5542527"/>
            <a:ext cx="1269935" cy="866848"/>
            <a:chOff x="960437" y="5649364"/>
            <a:chExt cx="1295400" cy="884230"/>
          </a:xfrm>
        </p:grpSpPr>
        <p:pic>
          <p:nvPicPr>
            <p:cNvPr id="36" name="Picture 35"/>
            <p:cNvPicPr>
              <a:picLocks noChangeAspect="1"/>
            </p:cNvPicPr>
            <p:nvPr/>
          </p:nvPicPr>
          <p:blipFill>
            <a:blip r:embed="rId4"/>
            <a:stretch>
              <a:fillRect/>
            </a:stretch>
          </p:blipFill>
          <p:spPr>
            <a:xfrm>
              <a:off x="1265237" y="5649364"/>
              <a:ext cx="679390" cy="424786"/>
            </a:xfrm>
            <a:prstGeom prst="rect">
              <a:avLst/>
            </a:prstGeom>
          </p:spPr>
        </p:pic>
        <p:sp>
          <p:nvSpPr>
            <p:cNvPr id="37" name="TextBox 36"/>
            <p:cNvSpPr txBox="1"/>
            <p:nvPr/>
          </p:nvSpPr>
          <p:spPr>
            <a:xfrm>
              <a:off x="960437" y="6164262"/>
              <a:ext cx="12954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 Developer</a:t>
              </a:r>
            </a:p>
          </p:txBody>
        </p:sp>
      </p:grpSp>
      <p:cxnSp>
        <p:nvCxnSpPr>
          <p:cNvPr id="39" name="Straight Arrow Connector 38"/>
          <p:cNvCxnSpPr/>
          <p:nvPr/>
        </p:nvCxnSpPr>
        <p:spPr>
          <a:xfrm>
            <a:off x="1995149" y="3334848"/>
            <a:ext cx="3334044" cy="870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925361" y="2759050"/>
            <a:ext cx="3295229" cy="615522"/>
          </a:xfrm>
          <a:prstGeom prst="rect">
            <a:avLst/>
          </a:prstGeom>
          <a:noFill/>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chemeClr val="bg1"/>
                </a:solidFill>
                <a:effectLst/>
                <a:uLnTx/>
                <a:uFillTx/>
              </a:rPr>
              <a:t>100% production.com</a:t>
            </a:r>
          </a:p>
        </p:txBody>
      </p:sp>
    </p:spTree>
    <p:extLst>
      <p:ext uri="{BB962C8B-B14F-4D97-AF65-F5344CB8AC3E}">
        <p14:creationId xmlns:p14="http://schemas.microsoft.com/office/powerpoint/2010/main" val="365219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5379" y="56607"/>
            <a:ext cx="11531766" cy="746951"/>
          </a:xfrm>
        </p:spPr>
        <p:txBody>
          <a:bodyPr>
            <a:noAutofit/>
          </a:bodyPr>
          <a:lstStyle/>
          <a:p>
            <a:r>
              <a:rPr lang="ru-RU" sz="4800" dirty="0"/>
              <a:t>Веб приложение</a:t>
            </a:r>
            <a:r>
              <a:rPr lang="en-US" sz="4800" dirty="0"/>
              <a:t>: </a:t>
            </a:r>
            <a:r>
              <a:rPr lang="ru-RU" sz="4800" dirty="0"/>
              <a:t>основные компоненты</a:t>
            </a:r>
          </a:p>
        </p:txBody>
      </p:sp>
      <p:sp>
        <p:nvSpPr>
          <p:cNvPr id="6" name="Rectangle 5"/>
          <p:cNvSpPr/>
          <p:nvPr/>
        </p:nvSpPr>
        <p:spPr>
          <a:xfrm>
            <a:off x="623452" y="1546785"/>
            <a:ext cx="1648693" cy="759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End User</a:t>
            </a:r>
            <a:endParaRPr lang="ru-RU" dirty="0">
              <a:solidFill>
                <a:schemeClr val="tx1"/>
              </a:solidFill>
            </a:endParaRPr>
          </a:p>
        </p:txBody>
      </p:sp>
      <p:cxnSp>
        <p:nvCxnSpPr>
          <p:cNvPr id="8" name="Straight Arrow Connector 7"/>
          <p:cNvCxnSpPr/>
          <p:nvPr/>
        </p:nvCxnSpPr>
        <p:spPr>
          <a:xfrm>
            <a:off x="2353989" y="2053597"/>
            <a:ext cx="1726175" cy="87292"/>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638199" y="2140889"/>
            <a:ext cx="1147365" cy="369332"/>
          </a:xfrm>
          <a:prstGeom prst="rect">
            <a:avLst/>
          </a:prstGeom>
          <a:noFill/>
        </p:spPr>
        <p:txBody>
          <a:bodyPr wrap="none" rtlCol="0">
            <a:spAutoFit/>
          </a:bodyPr>
          <a:lstStyle/>
          <a:p>
            <a:r>
              <a:rPr lang="en-US" dirty="0"/>
              <a:t>http/https</a:t>
            </a:r>
            <a:endParaRPr lang="ru-RU" dirty="0"/>
          </a:p>
        </p:txBody>
      </p:sp>
      <p:sp>
        <p:nvSpPr>
          <p:cNvPr id="13" name="Rectangle 12"/>
          <p:cNvSpPr/>
          <p:nvPr/>
        </p:nvSpPr>
        <p:spPr>
          <a:xfrm>
            <a:off x="4140137" y="751302"/>
            <a:ext cx="1801111" cy="8835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DNS layer</a:t>
            </a:r>
            <a:endParaRPr lang="ru-RU" dirty="0">
              <a:solidFill>
                <a:schemeClr val="tx1"/>
              </a:solidFill>
            </a:endParaRPr>
          </a:p>
        </p:txBody>
      </p:sp>
      <p:cxnSp>
        <p:nvCxnSpPr>
          <p:cNvPr id="14" name="Straight Arrow Connector 13"/>
          <p:cNvCxnSpPr/>
          <p:nvPr/>
        </p:nvCxnSpPr>
        <p:spPr>
          <a:xfrm flipV="1">
            <a:off x="2332118" y="1124338"/>
            <a:ext cx="1748046" cy="635061"/>
          </a:xfrm>
          <a:prstGeom prst="straightConnector1">
            <a:avLst/>
          </a:prstGeom>
          <a:ln w="920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140136" y="1925524"/>
            <a:ext cx="1801111" cy="1330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app: front-end</a:t>
            </a:r>
            <a:endParaRPr lang="ru-RU" dirty="0">
              <a:solidFill>
                <a:schemeClr val="tx1"/>
              </a:solidFill>
            </a:endParaRPr>
          </a:p>
        </p:txBody>
      </p:sp>
      <p:sp>
        <p:nvSpPr>
          <p:cNvPr id="21" name="Rectangle 20"/>
          <p:cNvSpPr/>
          <p:nvPr/>
        </p:nvSpPr>
        <p:spPr>
          <a:xfrm>
            <a:off x="4080164" y="4966854"/>
            <a:ext cx="1861083" cy="1722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a:p>
            <a:pPr algn="ctr"/>
            <a:r>
              <a:rPr lang="en-US" dirty="0">
                <a:solidFill>
                  <a:schemeClr val="tx1"/>
                </a:solidFill>
              </a:rPr>
              <a:t>backend</a:t>
            </a:r>
            <a:endParaRPr lang="ru-RU" dirty="0">
              <a:solidFill>
                <a:schemeClr val="tx1"/>
              </a:solidFill>
            </a:endParaRPr>
          </a:p>
        </p:txBody>
      </p:sp>
      <p:cxnSp>
        <p:nvCxnSpPr>
          <p:cNvPr id="22" name="Straight Arrow Connector 21"/>
          <p:cNvCxnSpPr/>
          <p:nvPr/>
        </p:nvCxnSpPr>
        <p:spPr>
          <a:xfrm flipH="1">
            <a:off x="4897582" y="3255689"/>
            <a:ext cx="3265" cy="1711166"/>
          </a:xfrm>
          <a:prstGeom prst="straightConnector1">
            <a:avLst/>
          </a:prstGeom>
          <a:ln w="92075" cap="sq">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6569598" y="751302"/>
            <a:ext cx="2327106" cy="421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Azure DNS</a:t>
            </a:r>
            <a:endParaRPr lang="ru-RU" dirty="0">
              <a:solidFill>
                <a:schemeClr val="tx1"/>
              </a:solidFill>
            </a:endParaRPr>
          </a:p>
        </p:txBody>
      </p:sp>
      <p:sp>
        <p:nvSpPr>
          <p:cNvPr id="26" name="Rectangle 25"/>
          <p:cNvSpPr/>
          <p:nvPr/>
        </p:nvSpPr>
        <p:spPr>
          <a:xfrm>
            <a:off x="6569598" y="1196744"/>
            <a:ext cx="5573912" cy="438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Traffic Manager (load balancing/health check-DNS layer )</a:t>
            </a:r>
            <a:endParaRPr lang="ru-RU" dirty="0">
              <a:solidFill>
                <a:schemeClr val="tx1"/>
              </a:solidFill>
            </a:endParaRPr>
          </a:p>
        </p:txBody>
      </p:sp>
      <p:sp>
        <p:nvSpPr>
          <p:cNvPr id="27" name="Rectangle 26"/>
          <p:cNvSpPr/>
          <p:nvPr/>
        </p:nvSpPr>
        <p:spPr>
          <a:xfrm>
            <a:off x="6569598" y="3034145"/>
            <a:ext cx="5573912" cy="1638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app: front-end based on </a:t>
            </a:r>
            <a:r>
              <a:rPr lang="en-US" dirty="0" err="1">
                <a:solidFill>
                  <a:schemeClr val="tx1"/>
                </a:solidFill>
              </a:rPr>
              <a:t>AppServices</a:t>
            </a: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ru-RU" dirty="0">
              <a:solidFill>
                <a:schemeClr val="tx1"/>
              </a:solidFill>
            </a:endParaRPr>
          </a:p>
        </p:txBody>
      </p:sp>
      <p:pic>
        <p:nvPicPr>
          <p:cNvPr id="28" name="Picture 27"/>
          <p:cNvPicPr>
            <a:picLocks noChangeAspect="1"/>
          </p:cNvPicPr>
          <p:nvPr/>
        </p:nvPicPr>
        <p:blipFill>
          <a:blip r:embed="rId2"/>
          <a:stretch>
            <a:fillRect/>
          </a:stretch>
        </p:blipFill>
        <p:spPr>
          <a:xfrm>
            <a:off x="6889794" y="3424333"/>
            <a:ext cx="5030959" cy="1198319"/>
          </a:xfrm>
          <a:prstGeom prst="rect">
            <a:avLst/>
          </a:prstGeom>
        </p:spPr>
      </p:pic>
      <p:sp>
        <p:nvSpPr>
          <p:cNvPr id="30" name="Rectangle 29"/>
          <p:cNvSpPr/>
          <p:nvPr/>
        </p:nvSpPr>
        <p:spPr>
          <a:xfrm>
            <a:off x="6569598" y="5010268"/>
            <a:ext cx="5573912" cy="1722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r>
              <a:rPr lang="en-US" dirty="0">
                <a:solidFill>
                  <a:schemeClr val="tx1"/>
                </a:solidFill>
              </a:rPr>
              <a:t>Backend (may include load balancing services as well)</a:t>
            </a:r>
          </a:p>
          <a:p>
            <a:pPr marL="285750" indent="-285750">
              <a:buFontTx/>
              <a:buChar char="-"/>
            </a:pPr>
            <a:r>
              <a:rPr lang="en-US" dirty="0">
                <a:solidFill>
                  <a:schemeClr val="tx1"/>
                </a:solidFill>
              </a:rPr>
              <a:t>Virtual Machines/Service Fabric/Docker Containers/.. </a:t>
            </a:r>
          </a:p>
          <a:p>
            <a:pPr marL="285750" indent="-285750">
              <a:buFontTx/>
              <a:buChar char="-"/>
            </a:pPr>
            <a:r>
              <a:rPr lang="en-US" dirty="0">
                <a:solidFill>
                  <a:schemeClr val="tx1"/>
                </a:solidFill>
              </a:rPr>
              <a:t>SQL Azure</a:t>
            </a:r>
          </a:p>
          <a:p>
            <a:pPr marL="285750" indent="-285750">
              <a:buFontTx/>
              <a:buChar char="-"/>
            </a:pPr>
            <a:r>
              <a:rPr lang="en-US" dirty="0">
                <a:solidFill>
                  <a:schemeClr val="tx1"/>
                </a:solidFill>
              </a:rPr>
              <a:t>Hadoop Cluster</a:t>
            </a:r>
          </a:p>
          <a:p>
            <a:pPr marL="285750" indent="-285750">
              <a:buFontTx/>
              <a:buChar char="-"/>
            </a:pPr>
            <a:r>
              <a:rPr lang="en-US" dirty="0">
                <a:solidFill>
                  <a:schemeClr val="tx1"/>
                </a:solidFill>
              </a:rPr>
              <a:t>NoSQL DB</a:t>
            </a:r>
          </a:p>
          <a:p>
            <a:pPr marL="285750" indent="-285750">
              <a:buFontTx/>
              <a:buChar char="-"/>
            </a:pPr>
            <a:r>
              <a:rPr lang="en-US" dirty="0">
                <a:solidFill>
                  <a:schemeClr val="tx1"/>
                </a:solidFill>
              </a:rPr>
              <a:t>….</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ru-RU" dirty="0">
              <a:solidFill>
                <a:schemeClr val="tx1"/>
              </a:solidFill>
            </a:endParaRPr>
          </a:p>
        </p:txBody>
      </p:sp>
      <p:sp>
        <p:nvSpPr>
          <p:cNvPr id="32" name="Rectangle 31"/>
          <p:cNvSpPr/>
          <p:nvPr/>
        </p:nvSpPr>
        <p:spPr>
          <a:xfrm>
            <a:off x="6569598" y="1904743"/>
            <a:ext cx="5573912" cy="103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Load balancing services:</a:t>
            </a:r>
          </a:p>
          <a:p>
            <a:pPr algn="ctr"/>
            <a:r>
              <a:rPr lang="en-US" dirty="0">
                <a:solidFill>
                  <a:schemeClr val="tx1"/>
                </a:solidFill>
              </a:rPr>
              <a:t>Azure Load Balancer</a:t>
            </a:r>
          </a:p>
          <a:p>
            <a:pPr algn="ctr"/>
            <a:r>
              <a:rPr lang="en-US" dirty="0">
                <a:solidFill>
                  <a:schemeClr val="tx1"/>
                </a:solidFill>
              </a:rPr>
              <a:t>Application Gateway (Windows Application Firewall )</a:t>
            </a:r>
            <a:endParaRPr lang="ru-RU" dirty="0">
              <a:solidFill>
                <a:schemeClr val="tx1"/>
              </a:solidFill>
            </a:endParaRPr>
          </a:p>
        </p:txBody>
      </p:sp>
    </p:spTree>
    <p:extLst>
      <p:ext uri="{BB962C8B-B14F-4D97-AF65-F5344CB8AC3E}">
        <p14:creationId xmlns:p14="http://schemas.microsoft.com/office/powerpoint/2010/main" val="2745357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564835"/>
          </a:xfrm>
        </p:spPr>
        <p:txBody>
          <a:bodyPr/>
          <a:lstStyle/>
          <a:p>
            <a:r>
              <a:rPr lang="ru-RU" sz="2745" dirty="0">
                <a:solidFill>
                  <a:schemeClr val="bg1"/>
                </a:solidFill>
              </a:rPr>
              <a:t>Делим реальный трафик между новым и старым кодом</a:t>
            </a:r>
            <a:endParaRPr lang="en-US" sz="2745" dirty="0">
              <a:solidFill>
                <a:schemeClr val="bg1"/>
              </a:solidFill>
            </a:endParaRPr>
          </a:p>
        </p:txBody>
      </p:sp>
      <p:sp>
        <p:nvSpPr>
          <p:cNvPr id="2" name="Title 1"/>
          <p:cNvSpPr>
            <a:spLocks noGrp="1"/>
          </p:cNvSpPr>
          <p:nvPr>
            <p:ph type="title"/>
          </p:nvPr>
        </p:nvSpPr>
        <p:spPr/>
        <p:txBody>
          <a:bodyPr/>
          <a:lstStyle/>
          <a:p>
            <a:r>
              <a:rPr lang="ru-RU" dirty="0">
                <a:solidFill>
                  <a:schemeClr val="bg1"/>
                </a:solidFill>
              </a:rPr>
              <a:t>Разработка и выкладывание кода</a:t>
            </a:r>
            <a:endParaRPr lang="en-US" dirty="0">
              <a:solidFill>
                <a:schemeClr val="bg1"/>
              </a:solidFill>
            </a:endParaRPr>
          </a:p>
        </p:txBody>
      </p:sp>
      <p:cxnSp>
        <p:nvCxnSpPr>
          <p:cNvPr id="58" name="Straight Arrow Connector 57"/>
          <p:cNvCxnSpPr>
            <a:stCxn id="68" idx="0"/>
            <a:endCxn id="61" idx="2"/>
          </p:cNvCxnSpPr>
          <p:nvPr/>
        </p:nvCxnSpPr>
        <p:spPr>
          <a:xfrm flipV="1">
            <a:off x="5632373" y="4817952"/>
            <a:ext cx="3142"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64" idx="2"/>
            <a:endCxn id="61" idx="0"/>
          </p:cNvCxnSpPr>
          <p:nvPr/>
        </p:nvCxnSpPr>
        <p:spPr>
          <a:xfrm flipH="1">
            <a:off x="5635514" y="3748082"/>
            <a:ext cx="4908" cy="3228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5259547" y="4070932"/>
            <a:ext cx="2016956" cy="747021"/>
            <a:chOff x="7513637" y="4106862"/>
            <a:chExt cx="2057400" cy="762000"/>
          </a:xfrm>
        </p:grpSpPr>
        <p:pic>
          <p:nvPicPr>
            <p:cNvPr id="61" name="Picture 60"/>
            <p:cNvPicPr>
              <a:picLocks noChangeAspect="1"/>
            </p:cNvPicPr>
            <p:nvPr/>
          </p:nvPicPr>
          <p:blipFill>
            <a:blip r:embed="rId3"/>
            <a:stretch>
              <a:fillRect/>
            </a:stretch>
          </p:blipFill>
          <p:spPr>
            <a:xfrm>
              <a:off x="7513637" y="4106862"/>
              <a:ext cx="767014" cy="762000"/>
            </a:xfrm>
            <a:prstGeom prst="rect">
              <a:avLst/>
            </a:prstGeom>
          </p:spPr>
        </p:pic>
        <p:sp>
          <p:nvSpPr>
            <p:cNvPr id="62" name="TextBox 61"/>
            <p:cNvSpPr txBox="1"/>
            <p:nvPr/>
          </p:nvSpPr>
          <p:spPr>
            <a:xfrm>
              <a:off x="8317003" y="4262676"/>
              <a:ext cx="125403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Staging</a:t>
              </a:r>
            </a:p>
          </p:txBody>
        </p:sp>
      </p:grpSp>
      <p:grpSp>
        <p:nvGrpSpPr>
          <p:cNvPr id="63" name="Group 62"/>
          <p:cNvGrpSpPr/>
          <p:nvPr/>
        </p:nvGrpSpPr>
        <p:grpSpPr>
          <a:xfrm>
            <a:off x="5264454" y="3001061"/>
            <a:ext cx="2101481" cy="747021"/>
            <a:chOff x="7513637" y="4106862"/>
            <a:chExt cx="2143620" cy="762000"/>
          </a:xfrm>
        </p:grpSpPr>
        <p:pic>
          <p:nvPicPr>
            <p:cNvPr id="64" name="Picture 63"/>
            <p:cNvPicPr>
              <a:picLocks noChangeAspect="1"/>
            </p:cNvPicPr>
            <p:nvPr/>
          </p:nvPicPr>
          <p:blipFill>
            <a:blip r:embed="rId3"/>
            <a:stretch>
              <a:fillRect/>
            </a:stretch>
          </p:blipFill>
          <p:spPr>
            <a:xfrm>
              <a:off x="7513637" y="4106862"/>
              <a:ext cx="767014" cy="762000"/>
            </a:xfrm>
            <a:prstGeom prst="rect">
              <a:avLst/>
            </a:prstGeom>
          </p:spPr>
        </p:pic>
        <p:sp>
          <p:nvSpPr>
            <p:cNvPr id="65" name="TextBox 64"/>
            <p:cNvSpPr txBox="1"/>
            <p:nvPr/>
          </p:nvSpPr>
          <p:spPr>
            <a:xfrm>
              <a:off x="8317003" y="4262676"/>
              <a:ext cx="134025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Production</a:t>
              </a:r>
            </a:p>
          </p:txBody>
        </p:sp>
      </p:grpSp>
      <p:sp>
        <p:nvSpPr>
          <p:cNvPr id="66" name="TextBox 65"/>
          <p:cNvSpPr txBox="1"/>
          <p:nvPr/>
        </p:nvSpPr>
        <p:spPr>
          <a:xfrm>
            <a:off x="5767852" y="3706717"/>
            <a:ext cx="1229382" cy="36207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swap</a:t>
            </a:r>
          </a:p>
        </p:txBody>
      </p:sp>
      <p:grpSp>
        <p:nvGrpSpPr>
          <p:cNvPr id="67" name="Group 66"/>
          <p:cNvGrpSpPr/>
          <p:nvPr/>
        </p:nvGrpSpPr>
        <p:grpSpPr>
          <a:xfrm>
            <a:off x="5000547" y="5542527"/>
            <a:ext cx="1269935" cy="866848"/>
            <a:chOff x="960437" y="5649364"/>
            <a:chExt cx="1295400" cy="884230"/>
          </a:xfrm>
        </p:grpSpPr>
        <p:pic>
          <p:nvPicPr>
            <p:cNvPr id="68" name="Picture 67"/>
            <p:cNvPicPr>
              <a:picLocks noChangeAspect="1"/>
            </p:cNvPicPr>
            <p:nvPr/>
          </p:nvPicPr>
          <p:blipFill>
            <a:blip r:embed="rId4"/>
            <a:stretch>
              <a:fillRect/>
            </a:stretch>
          </p:blipFill>
          <p:spPr>
            <a:xfrm>
              <a:off x="1265237" y="5649364"/>
              <a:ext cx="679390" cy="424786"/>
            </a:xfrm>
            <a:prstGeom prst="rect">
              <a:avLst/>
            </a:prstGeom>
          </p:spPr>
        </p:pic>
        <p:sp>
          <p:nvSpPr>
            <p:cNvPr id="69" name="TextBox 68"/>
            <p:cNvSpPr txBox="1"/>
            <p:nvPr/>
          </p:nvSpPr>
          <p:spPr>
            <a:xfrm>
              <a:off x="960437" y="6164262"/>
              <a:ext cx="12954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 Developer</a:t>
              </a:r>
            </a:p>
          </p:txBody>
        </p:sp>
      </p:grpSp>
      <p:cxnSp>
        <p:nvCxnSpPr>
          <p:cNvPr id="70" name="Straight Arrow Connector 69"/>
          <p:cNvCxnSpPr/>
          <p:nvPr/>
        </p:nvCxnSpPr>
        <p:spPr>
          <a:xfrm>
            <a:off x="1995149" y="3334848"/>
            <a:ext cx="3334044" cy="870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1925361" y="2759050"/>
            <a:ext cx="3131793" cy="615522"/>
          </a:xfrm>
          <a:prstGeom prst="rect">
            <a:avLst/>
          </a:prstGeom>
          <a:noFill/>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chemeClr val="bg1"/>
                </a:solidFill>
                <a:effectLst/>
                <a:uLnTx/>
                <a:uFillTx/>
              </a:rPr>
              <a:t>80% production.com</a:t>
            </a:r>
          </a:p>
        </p:txBody>
      </p:sp>
      <p:cxnSp>
        <p:nvCxnSpPr>
          <p:cNvPr id="72" name="Straight Arrow Connector 71"/>
          <p:cNvCxnSpPr/>
          <p:nvPr/>
        </p:nvCxnSpPr>
        <p:spPr>
          <a:xfrm>
            <a:off x="1982473" y="4378309"/>
            <a:ext cx="3334044" cy="8709"/>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1912684" y="3802510"/>
            <a:ext cx="3131793" cy="615522"/>
          </a:xfrm>
          <a:prstGeom prst="rect">
            <a:avLst/>
          </a:prstGeom>
          <a:noFill/>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chemeClr val="bg1"/>
                </a:solidFill>
                <a:effectLst/>
                <a:uLnTx/>
                <a:uFillTx/>
              </a:rPr>
              <a:t>20% production.com</a:t>
            </a:r>
          </a:p>
        </p:txBody>
      </p:sp>
    </p:spTree>
    <p:extLst>
      <p:ext uri="{BB962C8B-B14F-4D97-AF65-F5344CB8AC3E}">
        <p14:creationId xmlns:p14="http://schemas.microsoft.com/office/powerpoint/2010/main" val="2104885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95755" y="2048056"/>
            <a:ext cx="7039626" cy="4658972"/>
          </a:xfrm>
          <a:prstGeom prst="rect">
            <a:avLst/>
          </a:prstGeom>
        </p:spPr>
      </p:pic>
      <p:sp>
        <p:nvSpPr>
          <p:cNvPr id="2" name="Text Placeholder 1"/>
          <p:cNvSpPr>
            <a:spLocks noGrp="1"/>
          </p:cNvSpPr>
          <p:nvPr>
            <p:ph type="body" sz="quarter" idx="10"/>
          </p:nvPr>
        </p:nvSpPr>
        <p:spPr>
          <a:xfrm>
            <a:off x="-106444" y="827988"/>
            <a:ext cx="11653523" cy="4999125"/>
          </a:xfrm>
        </p:spPr>
        <p:txBody>
          <a:bodyPr/>
          <a:lstStyle/>
          <a:p>
            <a:r>
              <a:rPr lang="en-US" dirty="0">
                <a:solidFill>
                  <a:schemeClr val="bg1"/>
                </a:solidFill>
              </a:rPr>
              <a:t>Kudu</a:t>
            </a:r>
            <a:r>
              <a:rPr lang="ru-RU" dirty="0">
                <a:solidFill>
                  <a:schemeClr val="bg1"/>
                </a:solidFill>
              </a:rPr>
              <a:t> – панель управления ( </a:t>
            </a:r>
            <a:r>
              <a:rPr lang="en-US" dirty="0">
                <a:solidFill>
                  <a:schemeClr val="bg1"/>
                </a:solidFill>
              </a:rPr>
              <a:t>System Control Management ) - </a:t>
            </a:r>
            <a:r>
              <a:rPr lang="en-US" sz="3200" b="1" dirty="0">
                <a:solidFill>
                  <a:schemeClr val="bg1"/>
                </a:solidFill>
              </a:rPr>
              <a:t>http</a:t>
            </a:r>
            <a:r>
              <a:rPr lang="en-US" sz="3200" b="1" u="sng" dirty="0">
                <a:solidFill>
                  <a:schemeClr val="bg1"/>
                </a:solidFill>
              </a:rPr>
              <a:t>s</a:t>
            </a:r>
            <a:r>
              <a:rPr lang="en-US" sz="3200" b="1" dirty="0">
                <a:solidFill>
                  <a:schemeClr val="bg1"/>
                </a:solidFill>
              </a:rPr>
              <a:t>://&lt;mySite&gt;.</a:t>
            </a:r>
            <a:r>
              <a:rPr lang="en-US" sz="4000" b="1" i="1" u="sng" dirty="0">
                <a:solidFill>
                  <a:schemeClr val="bg1"/>
                </a:solidFill>
              </a:rPr>
              <a:t>scm</a:t>
            </a:r>
            <a:r>
              <a:rPr lang="en-US" sz="3200" b="1" dirty="0">
                <a:solidFill>
                  <a:schemeClr val="bg1"/>
                </a:solidFill>
              </a:rPr>
              <a:t>.azurewebsites.net/</a:t>
            </a:r>
          </a:p>
          <a:p>
            <a:pPr lvl="1">
              <a:buClrTx/>
              <a:buFont typeface="Arial" panose="020B0604020202020204" pitchFamily="34" charset="0"/>
              <a:buChar char="•"/>
            </a:pPr>
            <a:r>
              <a:rPr lang="ru-RU" sz="2745" dirty="0">
                <a:solidFill>
                  <a:schemeClr val="bg1"/>
                </a:solidFill>
              </a:rPr>
              <a:t>Автоматическая авторизация</a:t>
            </a:r>
          </a:p>
          <a:p>
            <a:pPr lvl="1">
              <a:buClrTx/>
              <a:buFont typeface="Arial" panose="020B0604020202020204" pitchFamily="34" charset="0"/>
              <a:buChar char="•"/>
            </a:pPr>
            <a:r>
              <a:rPr lang="ru-RU" sz="2745" dirty="0">
                <a:solidFill>
                  <a:schemeClr val="bg1"/>
                </a:solidFill>
              </a:rPr>
              <a:t>Выполняется в том же</a:t>
            </a:r>
          </a:p>
          <a:p>
            <a:pPr marL="336145" lvl="1" indent="0">
              <a:buClrTx/>
              <a:buNone/>
            </a:pPr>
            <a:r>
              <a:rPr lang="ru-RU" sz="2745" dirty="0">
                <a:solidFill>
                  <a:schemeClr val="bg1"/>
                </a:solidFill>
              </a:rPr>
              <a:t>контексте что и веб сайт</a:t>
            </a:r>
          </a:p>
          <a:p>
            <a:pPr lvl="1">
              <a:buClrTx/>
              <a:buFont typeface="Arial" panose="020B0604020202020204" pitchFamily="34" charset="0"/>
              <a:buChar char="•"/>
            </a:pPr>
            <a:r>
              <a:rPr lang="ru-RU" sz="2745" dirty="0">
                <a:solidFill>
                  <a:schemeClr val="bg1"/>
                </a:solidFill>
              </a:rPr>
              <a:t>Доступ к файлам, логам</a:t>
            </a:r>
          </a:p>
          <a:p>
            <a:pPr marL="336145" lvl="1" indent="0">
              <a:buClrTx/>
              <a:buNone/>
            </a:pPr>
            <a:r>
              <a:rPr lang="ru-RU" sz="2745" dirty="0">
                <a:solidFill>
                  <a:schemeClr val="bg1"/>
                </a:solidFill>
              </a:rPr>
              <a:t>и переменным окружения из консоли</a:t>
            </a:r>
          </a:p>
          <a:p>
            <a:pPr lvl="1">
              <a:buClrTx/>
              <a:buFont typeface="Arial" panose="020B0604020202020204" pitchFamily="34" charset="0"/>
              <a:buChar char="•"/>
            </a:pPr>
            <a:r>
              <a:rPr lang="ru-RU" sz="2745" dirty="0">
                <a:solidFill>
                  <a:schemeClr val="bg1"/>
                </a:solidFill>
              </a:rPr>
              <a:t>Отличный инструмент для отладки</a:t>
            </a:r>
          </a:p>
          <a:p>
            <a:pPr marL="336145" lvl="1" indent="0">
              <a:buClrTx/>
              <a:buNone/>
            </a:pPr>
            <a:r>
              <a:rPr lang="ru-RU" sz="2745" dirty="0">
                <a:solidFill>
                  <a:schemeClr val="bg1"/>
                </a:solidFill>
              </a:rPr>
              <a:t>и администрирования</a:t>
            </a:r>
          </a:p>
          <a:p>
            <a:pPr marL="336145" lvl="1" indent="0">
              <a:buClrTx/>
              <a:buNone/>
            </a:pPr>
            <a:endParaRPr lang="en-US" sz="2745" dirty="0">
              <a:solidFill>
                <a:schemeClr val="bg1"/>
              </a:solidFill>
            </a:endParaRPr>
          </a:p>
        </p:txBody>
      </p:sp>
      <p:sp>
        <p:nvSpPr>
          <p:cNvPr id="3" name="Title 2"/>
          <p:cNvSpPr>
            <a:spLocks noGrp="1"/>
          </p:cNvSpPr>
          <p:nvPr>
            <p:ph type="title"/>
          </p:nvPr>
        </p:nvSpPr>
        <p:spPr>
          <a:xfrm>
            <a:off x="266922" y="0"/>
            <a:ext cx="11655840" cy="899665"/>
          </a:xfrm>
        </p:spPr>
        <p:txBody>
          <a:bodyPr/>
          <a:lstStyle/>
          <a:p>
            <a:r>
              <a:rPr lang="ru-RU" dirty="0">
                <a:solidFill>
                  <a:schemeClr val="bg1"/>
                </a:solidFill>
              </a:rPr>
              <a:t>Отлатка кода</a:t>
            </a:r>
            <a:br>
              <a:rPr lang="en-US" dirty="0">
                <a:solidFill>
                  <a:schemeClr val="bg1"/>
                </a:solidFill>
              </a:rPr>
            </a:br>
            <a:r>
              <a:rPr lang="ru-RU" dirty="0">
                <a:solidFill>
                  <a:schemeClr val="bg1"/>
                </a:solidFill>
              </a:rPr>
              <a:t>  </a:t>
            </a:r>
            <a:endParaRPr lang="en-US" dirty="0">
              <a:solidFill>
                <a:schemeClr val="bg1"/>
              </a:solidFill>
            </a:endParaRPr>
          </a:p>
        </p:txBody>
      </p:sp>
    </p:spTree>
    <p:extLst>
      <p:ext uri="{BB962C8B-B14F-4D97-AF65-F5344CB8AC3E}">
        <p14:creationId xmlns:p14="http://schemas.microsoft.com/office/powerpoint/2010/main" val="552357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1655840" cy="899665"/>
          </a:xfrm>
        </p:spPr>
        <p:txBody>
          <a:bodyPr/>
          <a:lstStyle/>
          <a:p>
            <a:r>
              <a:rPr lang="ru-RU" dirty="0">
                <a:solidFill>
                  <a:schemeClr val="bg1"/>
                </a:solidFill>
              </a:rPr>
              <a:t>Управление и администрирование</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5573086" y="3462952"/>
            <a:ext cx="751936" cy="747021"/>
          </a:xfrm>
          <a:prstGeom prst="rect">
            <a:avLst/>
          </a:prstGeom>
        </p:spPr>
      </p:pic>
      <p:sp>
        <p:nvSpPr>
          <p:cNvPr id="5" name="Rounded Rectangle 4"/>
          <p:cNvSpPr/>
          <p:nvPr/>
        </p:nvSpPr>
        <p:spPr bwMode="auto">
          <a:xfrm>
            <a:off x="4716886" y="2115055"/>
            <a:ext cx="2465168"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rPr>
              <a:t>Azure Portal(s)</a:t>
            </a:r>
          </a:p>
        </p:txBody>
      </p:sp>
      <p:sp>
        <p:nvSpPr>
          <p:cNvPr id="6" name="Rounded Rectangle 5"/>
          <p:cNvSpPr/>
          <p:nvPr/>
        </p:nvSpPr>
        <p:spPr bwMode="auto">
          <a:xfrm>
            <a:off x="1987386" y="4323956"/>
            <a:ext cx="2166360"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rPr>
              <a:t>IIS Manager</a:t>
            </a:r>
          </a:p>
        </p:txBody>
      </p:sp>
      <p:sp>
        <p:nvSpPr>
          <p:cNvPr id="7" name="Rounded Rectangle 6"/>
          <p:cNvSpPr/>
          <p:nvPr/>
        </p:nvSpPr>
        <p:spPr bwMode="auto">
          <a:xfrm>
            <a:off x="4721865" y="5155767"/>
            <a:ext cx="2465168"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rPr>
              <a:t>PowerShell</a:t>
            </a:r>
          </a:p>
        </p:txBody>
      </p:sp>
      <p:sp>
        <p:nvSpPr>
          <p:cNvPr id="8" name="Rounded Rectangle 7"/>
          <p:cNvSpPr/>
          <p:nvPr/>
        </p:nvSpPr>
        <p:spPr bwMode="auto">
          <a:xfrm>
            <a:off x="8262360" y="4323956"/>
            <a:ext cx="2016956"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err="1">
                <a:ln>
                  <a:noFill/>
                </a:ln>
                <a:solidFill>
                  <a:schemeClr val="bg1"/>
                </a:solidFill>
                <a:effectLst/>
                <a:uLnTx/>
                <a:uFillTx/>
                <a:ea typeface="Segoe UI" pitchFamily="34" charset="0"/>
                <a:cs typeface="Segoe UI" pitchFamily="34" charset="0"/>
              </a:rPr>
              <a:t>xplat</a:t>
            </a:r>
            <a:r>
              <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rPr>
              <a:t> CLI</a:t>
            </a:r>
          </a:p>
        </p:txBody>
      </p:sp>
      <p:sp>
        <p:nvSpPr>
          <p:cNvPr id="9" name="Rounded Rectangle 8"/>
          <p:cNvSpPr/>
          <p:nvPr/>
        </p:nvSpPr>
        <p:spPr bwMode="auto">
          <a:xfrm>
            <a:off x="1987386" y="3015763"/>
            <a:ext cx="2166360"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rPr>
              <a:t>Visual Studio</a:t>
            </a:r>
          </a:p>
        </p:txBody>
      </p:sp>
      <p:sp>
        <p:nvSpPr>
          <p:cNvPr id="10" name="Rounded Rectangle 9"/>
          <p:cNvSpPr/>
          <p:nvPr/>
        </p:nvSpPr>
        <p:spPr bwMode="auto">
          <a:xfrm>
            <a:off x="8262360" y="3018870"/>
            <a:ext cx="2016956"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rPr>
              <a:t>Azure API</a:t>
            </a:r>
          </a:p>
        </p:txBody>
      </p:sp>
      <p:sp>
        <p:nvSpPr>
          <p:cNvPr id="11" name="TextBox 10"/>
          <p:cNvSpPr txBox="1"/>
          <p:nvPr/>
        </p:nvSpPr>
        <p:spPr>
          <a:xfrm>
            <a:off x="5948636" y="3161656"/>
            <a:ext cx="1907777" cy="36207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lumMod val="50000"/>
                  </a:schemeClr>
                </a:solidFill>
                <a:effectLst/>
                <a:uLnTx/>
                <a:uFillTx/>
              </a:rPr>
              <a:t>  Azure Web Site</a:t>
            </a:r>
          </a:p>
        </p:txBody>
      </p:sp>
      <p:cxnSp>
        <p:nvCxnSpPr>
          <p:cNvPr id="12" name="Straight Arrow Connector 11"/>
          <p:cNvCxnSpPr>
            <a:stCxn id="9" idx="3"/>
            <a:endCxn id="4" idx="1"/>
          </p:cNvCxnSpPr>
          <p:nvPr/>
        </p:nvCxnSpPr>
        <p:spPr>
          <a:xfrm>
            <a:off x="4153746" y="3314572"/>
            <a:ext cx="1419339" cy="521891"/>
          </a:xfrm>
          <a:prstGeom prst="straightConnector1">
            <a:avLst/>
          </a:prstGeom>
          <a:ln w="1016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004342" y="3812414"/>
            <a:ext cx="1568743" cy="636898"/>
          </a:xfrm>
          <a:prstGeom prst="straightConnector1">
            <a:avLst/>
          </a:prstGeom>
          <a:ln w="1016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2"/>
            <a:endCxn id="4" idx="0"/>
          </p:cNvCxnSpPr>
          <p:nvPr/>
        </p:nvCxnSpPr>
        <p:spPr>
          <a:xfrm flipH="1">
            <a:off x="5949054" y="2712673"/>
            <a:ext cx="417" cy="750280"/>
          </a:xfrm>
          <a:prstGeom prst="straightConnector1">
            <a:avLst/>
          </a:prstGeom>
          <a:ln w="1016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0"/>
            <a:endCxn id="4" idx="2"/>
          </p:cNvCxnSpPr>
          <p:nvPr/>
        </p:nvCxnSpPr>
        <p:spPr>
          <a:xfrm flipH="1" flipV="1">
            <a:off x="5949053" y="4209973"/>
            <a:ext cx="5396" cy="945794"/>
          </a:xfrm>
          <a:prstGeom prst="straightConnector1">
            <a:avLst/>
          </a:prstGeom>
          <a:ln w="1016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1"/>
            <a:endCxn id="4" idx="3"/>
          </p:cNvCxnSpPr>
          <p:nvPr/>
        </p:nvCxnSpPr>
        <p:spPr>
          <a:xfrm flipH="1" flipV="1">
            <a:off x="6325022" y="3836463"/>
            <a:ext cx="1937338" cy="786302"/>
          </a:xfrm>
          <a:prstGeom prst="straightConnector1">
            <a:avLst/>
          </a:prstGeom>
          <a:ln w="1016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1"/>
            <a:endCxn id="4" idx="3"/>
          </p:cNvCxnSpPr>
          <p:nvPr/>
        </p:nvCxnSpPr>
        <p:spPr>
          <a:xfrm flipH="1">
            <a:off x="6325022" y="3317679"/>
            <a:ext cx="1937338" cy="518784"/>
          </a:xfrm>
          <a:prstGeom prst="straightConnector1">
            <a:avLst/>
          </a:prstGeom>
          <a:ln w="1016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63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5182" y="109058"/>
            <a:ext cx="11655425" cy="900113"/>
          </a:xfrm>
          <a:prstGeom prst="rect">
            <a:avLst/>
          </a:prstGeom>
        </p:spPr>
        <p:txBody>
          <a:bodyPr/>
          <a:lstStyle/>
          <a:p>
            <a:r>
              <a:rPr lang="ru-RU" dirty="0"/>
              <a:t>Создание </a:t>
            </a:r>
            <a:r>
              <a:rPr lang="en-US" dirty="0" err="1"/>
              <a:t>webjobs</a:t>
            </a:r>
            <a:endParaRPr lang="ru-RU" dirty="0"/>
          </a:p>
        </p:txBody>
      </p:sp>
      <p:sp>
        <p:nvSpPr>
          <p:cNvPr id="5" name="Rectangle 2"/>
          <p:cNvSpPr txBox="1">
            <a:spLocks noChangeArrowheads="1"/>
          </p:cNvSpPr>
          <p:nvPr/>
        </p:nvSpPr>
        <p:spPr bwMode="auto">
          <a:xfrm>
            <a:off x="2915633" y="5836043"/>
            <a:ext cx="1049857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Через портал </a:t>
            </a:r>
            <a:r>
              <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rPr>
              <a:t>azure.com – </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загружаем </a:t>
            </a:r>
            <a:r>
              <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rPr>
              <a:t>zip </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файл</a:t>
            </a:r>
          </a:p>
        </p:txBody>
      </p:sp>
      <p:pic>
        <p:nvPicPr>
          <p:cNvPr id="7" name="Picture 6"/>
          <p:cNvPicPr>
            <a:picLocks noChangeAspect="1"/>
          </p:cNvPicPr>
          <p:nvPr/>
        </p:nvPicPr>
        <p:blipFill>
          <a:blip r:embed="rId2"/>
          <a:stretch>
            <a:fillRect/>
          </a:stretch>
        </p:blipFill>
        <p:spPr>
          <a:xfrm>
            <a:off x="7856742" y="3352800"/>
            <a:ext cx="4186401" cy="3551848"/>
          </a:xfrm>
          <a:prstGeom prst="rect">
            <a:avLst/>
          </a:prstGeom>
        </p:spPr>
      </p:pic>
      <p:sp>
        <p:nvSpPr>
          <p:cNvPr id="8" name="TextBox 7"/>
          <p:cNvSpPr txBox="1"/>
          <p:nvPr/>
        </p:nvSpPr>
        <p:spPr>
          <a:xfrm>
            <a:off x="255182" y="999424"/>
            <a:ext cx="10154091" cy="2769989"/>
          </a:xfrm>
          <a:prstGeom prst="rect">
            <a:avLst/>
          </a:prstGeom>
          <a:noFill/>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ru-RU" altLang="ru-RU" sz="1800" b="0" i="0" u="none" strike="noStrike" kern="0" cap="none" spc="0" normalizeH="0" baseline="0" noProof="0" dirty="0">
                <a:ln>
                  <a:noFill/>
                </a:ln>
                <a:solidFill>
                  <a:schemeClr val="tx1">
                    <a:lumMod val="50000"/>
                  </a:schemeClr>
                </a:solidFill>
                <a:effectLst/>
                <a:uLnTx/>
                <a:uFillTx/>
                <a:latin typeface="+mj-lt"/>
              </a:rPr>
              <a:t>Через </a:t>
            </a:r>
            <a:r>
              <a:rPr kumimoji="0" lang="en-US" altLang="ru-RU" sz="1800" b="0" i="0" u="none" strike="noStrike" kern="0" cap="none" spc="0" normalizeH="0" baseline="0" noProof="0" dirty="0">
                <a:ln>
                  <a:noFill/>
                </a:ln>
                <a:solidFill>
                  <a:schemeClr val="tx1">
                    <a:lumMod val="50000"/>
                  </a:schemeClr>
                </a:solidFill>
                <a:effectLst/>
                <a:uLnTx/>
                <a:uFillTx/>
                <a:latin typeface="+mj-lt"/>
              </a:rPr>
              <a:t>ftp : </a:t>
            </a:r>
            <a:endParaRPr kumimoji="0" lang="ru-RU" altLang="ru-RU" sz="1800" b="0" i="0" u="none" strike="noStrike" kern="0" cap="none" spc="0" normalizeH="0" baseline="0" noProof="0" dirty="0">
              <a:ln>
                <a:noFill/>
              </a:ln>
              <a:solidFill>
                <a:schemeClr val="tx1">
                  <a:lumMod val="50000"/>
                </a:schemeClr>
              </a:solidFill>
              <a:effectLst/>
              <a:uLnTx/>
              <a:uFillTx/>
              <a:latin typeface="+mj-lt"/>
            </a:endParaRPr>
          </a:p>
          <a:p>
            <a:pPr marL="800100" marR="0" lvl="1" indent="-3429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ru-RU" altLang="ru-RU" sz="2000" b="0" i="0" u="none" strike="noStrike" kern="0" cap="none" spc="0" normalizeH="0" baseline="0" noProof="0" dirty="0">
                <a:ln>
                  <a:noFill/>
                </a:ln>
                <a:solidFill>
                  <a:schemeClr val="tx1">
                    <a:lumMod val="50000"/>
                  </a:schemeClr>
                </a:solidFill>
                <a:effectLst/>
                <a:uLnTx/>
                <a:uFillTx/>
                <a:latin typeface="+mj-lt"/>
              </a:rPr>
              <a:t>Для </a:t>
            </a:r>
            <a:r>
              <a:rPr kumimoji="0" lang="en-US" altLang="ru-RU" sz="2000" b="0" i="0" u="none" strike="noStrike" kern="0" cap="none" spc="0" normalizeH="0" baseline="0" noProof="0" dirty="0">
                <a:ln>
                  <a:noFill/>
                </a:ln>
                <a:solidFill>
                  <a:schemeClr val="tx1">
                    <a:lumMod val="50000"/>
                  </a:schemeClr>
                </a:solidFill>
                <a:effectLst/>
                <a:uLnTx/>
                <a:uFillTx/>
                <a:latin typeface="+mj-lt"/>
              </a:rPr>
              <a:t>triggered job </a:t>
            </a:r>
            <a:r>
              <a:rPr kumimoji="0" lang="ru-RU" altLang="ru-RU" sz="2000" b="0" i="0" u="none" strike="noStrike" kern="0" cap="none" spc="0" normalizeH="0" baseline="0" noProof="0" dirty="0">
                <a:ln>
                  <a:noFill/>
                </a:ln>
                <a:solidFill>
                  <a:schemeClr val="tx1">
                    <a:lumMod val="50000"/>
                  </a:schemeClr>
                </a:solidFill>
                <a:effectLst/>
                <a:uLnTx/>
                <a:uFillTx/>
                <a:latin typeface="+mj-lt"/>
              </a:rPr>
              <a:t>копируем все в  путь (внутри вебсайта)</a:t>
            </a:r>
            <a:r>
              <a:rPr kumimoji="0" lang="en-US" altLang="ru-RU" sz="2000" b="0" i="0" u="none" strike="noStrike" kern="0" cap="none" spc="0" normalizeH="0" baseline="0" noProof="0" dirty="0">
                <a:ln>
                  <a:noFill/>
                </a:ln>
                <a:solidFill>
                  <a:schemeClr val="tx1">
                    <a:lumMod val="50000"/>
                  </a:schemeClr>
                </a:solidFill>
                <a:effectLst/>
                <a:uLnTx/>
                <a:uFillTx/>
                <a:latin typeface="+mj-lt"/>
              </a:rPr>
              <a:t>: site/</a:t>
            </a:r>
            <a:r>
              <a:rPr kumimoji="0" lang="en-US" altLang="ru-RU" sz="2000" b="0" i="0" u="none" strike="noStrike" kern="0" cap="none" spc="0" normalizeH="0" baseline="0" noProof="0" dirty="0" err="1">
                <a:ln>
                  <a:noFill/>
                </a:ln>
                <a:solidFill>
                  <a:schemeClr val="tx1">
                    <a:lumMod val="50000"/>
                  </a:schemeClr>
                </a:solidFill>
                <a:effectLst/>
                <a:uLnTx/>
                <a:uFillTx/>
                <a:latin typeface="+mj-lt"/>
              </a:rPr>
              <a:t>wwwroot</a:t>
            </a:r>
            <a:r>
              <a:rPr kumimoji="0" lang="en-US" altLang="ru-RU" sz="2000" b="0" i="0" u="none" strike="noStrike" kern="0" cap="none" spc="0" normalizeH="0" baseline="0" noProof="0" dirty="0">
                <a:ln>
                  <a:noFill/>
                </a:ln>
                <a:solidFill>
                  <a:schemeClr val="tx1">
                    <a:lumMod val="50000"/>
                  </a:schemeClr>
                </a:solidFill>
                <a:effectLst/>
                <a:uLnTx/>
                <a:uFillTx/>
                <a:latin typeface="+mj-lt"/>
              </a:rPr>
              <a:t>/</a:t>
            </a:r>
            <a:r>
              <a:rPr kumimoji="0" lang="en-US" altLang="ru-RU" sz="2000" b="0" i="0" u="none" strike="noStrike" kern="0" cap="none" spc="0" normalizeH="0" baseline="0" noProof="0" dirty="0" err="1">
                <a:ln>
                  <a:noFill/>
                </a:ln>
                <a:solidFill>
                  <a:schemeClr val="tx1">
                    <a:lumMod val="50000"/>
                  </a:schemeClr>
                </a:solidFill>
                <a:effectLst/>
                <a:uLnTx/>
                <a:uFillTx/>
                <a:latin typeface="+mj-lt"/>
              </a:rPr>
              <a:t>app_data</a:t>
            </a:r>
            <a:r>
              <a:rPr kumimoji="0" lang="en-US" altLang="ru-RU" sz="2000" b="0" i="0" u="none" strike="noStrike" kern="0" cap="none" spc="0" normalizeH="0" baseline="0" noProof="0" dirty="0">
                <a:ln>
                  <a:noFill/>
                </a:ln>
                <a:solidFill>
                  <a:schemeClr val="tx1">
                    <a:lumMod val="50000"/>
                  </a:schemeClr>
                </a:solidFill>
                <a:effectLst/>
                <a:uLnTx/>
                <a:uFillTx/>
                <a:latin typeface="+mj-lt"/>
              </a:rPr>
              <a:t>/jobs/triggered/{job name} </a:t>
            </a:r>
            <a:endParaRPr kumimoji="0" lang="ru-RU" altLang="ru-RU" sz="2000" b="0" i="0" u="none" strike="noStrike" kern="0" cap="none" spc="0" normalizeH="0" baseline="0" noProof="0" dirty="0">
              <a:ln>
                <a:noFill/>
              </a:ln>
              <a:solidFill>
                <a:schemeClr val="tx1">
                  <a:lumMod val="50000"/>
                </a:schemeClr>
              </a:solidFill>
              <a:effectLst/>
              <a:uLnTx/>
              <a:uFillTx/>
              <a:latin typeface="+mj-lt"/>
            </a:endParaRPr>
          </a:p>
          <a:p>
            <a:pPr marL="800100" marR="0" lvl="1" indent="-3429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ru-RU" altLang="ru-RU" sz="2000" b="0" i="0" u="none" strike="noStrike" kern="0" cap="none" spc="0" normalizeH="0" baseline="0" noProof="0" dirty="0">
                <a:ln>
                  <a:noFill/>
                </a:ln>
                <a:solidFill>
                  <a:schemeClr val="tx1">
                    <a:lumMod val="50000"/>
                  </a:schemeClr>
                </a:solidFill>
                <a:effectLst/>
                <a:uLnTx/>
                <a:uFillTx/>
                <a:latin typeface="+mj-lt"/>
              </a:rPr>
              <a:t>Для </a:t>
            </a:r>
            <a:r>
              <a:rPr kumimoji="0" lang="en-US" altLang="ru-RU" sz="2000" b="0" i="0" u="none" strike="noStrike" kern="0" cap="none" spc="0" normalizeH="0" baseline="0" noProof="0" dirty="0">
                <a:ln>
                  <a:noFill/>
                </a:ln>
                <a:solidFill>
                  <a:schemeClr val="tx1">
                    <a:lumMod val="50000"/>
                  </a:schemeClr>
                </a:solidFill>
                <a:effectLst/>
                <a:uLnTx/>
                <a:uFillTx/>
                <a:latin typeface="+mj-lt"/>
              </a:rPr>
              <a:t>continuous job </a:t>
            </a:r>
            <a:r>
              <a:rPr kumimoji="0" lang="ru-RU" altLang="ru-RU" sz="2000" b="0" i="0" u="none" strike="noStrike" kern="0" cap="none" spc="0" normalizeH="0" baseline="0" noProof="0" dirty="0">
                <a:ln>
                  <a:noFill/>
                </a:ln>
                <a:solidFill>
                  <a:schemeClr val="tx1">
                    <a:lumMod val="50000"/>
                  </a:schemeClr>
                </a:solidFill>
                <a:effectLst/>
                <a:uLnTx/>
                <a:uFillTx/>
                <a:latin typeface="+mj-lt"/>
              </a:rPr>
              <a:t>копируем все в путь (внутри вебсайта)</a:t>
            </a:r>
            <a:r>
              <a:rPr kumimoji="0" lang="en-US" altLang="ru-RU" sz="2000" b="0" i="0" u="none" strike="noStrike" kern="0" cap="none" spc="0" normalizeH="0" baseline="0" noProof="0" dirty="0">
                <a:ln>
                  <a:noFill/>
                </a:ln>
                <a:solidFill>
                  <a:schemeClr val="tx1">
                    <a:lumMod val="50000"/>
                  </a:schemeClr>
                </a:solidFill>
                <a:effectLst/>
                <a:uLnTx/>
                <a:uFillTx/>
                <a:latin typeface="+mj-lt"/>
              </a:rPr>
              <a:t>:  site/</a:t>
            </a:r>
            <a:r>
              <a:rPr kumimoji="0" lang="en-US" altLang="ru-RU" sz="2000" b="0" i="0" u="none" strike="noStrike" kern="0" cap="none" spc="0" normalizeH="0" baseline="0" noProof="0" dirty="0" err="1">
                <a:ln>
                  <a:noFill/>
                </a:ln>
                <a:solidFill>
                  <a:schemeClr val="tx1">
                    <a:lumMod val="50000"/>
                  </a:schemeClr>
                </a:solidFill>
                <a:effectLst/>
                <a:uLnTx/>
                <a:uFillTx/>
                <a:latin typeface="+mj-lt"/>
              </a:rPr>
              <a:t>wwwroot</a:t>
            </a:r>
            <a:r>
              <a:rPr kumimoji="0" lang="en-US" altLang="ru-RU" sz="2000" b="0" i="0" u="none" strike="noStrike" kern="0" cap="none" spc="0" normalizeH="0" baseline="0" noProof="0" dirty="0">
                <a:ln>
                  <a:noFill/>
                </a:ln>
                <a:solidFill>
                  <a:schemeClr val="tx1">
                    <a:lumMod val="50000"/>
                  </a:schemeClr>
                </a:solidFill>
                <a:effectLst/>
                <a:uLnTx/>
                <a:uFillTx/>
                <a:latin typeface="+mj-lt"/>
              </a:rPr>
              <a:t>/</a:t>
            </a:r>
            <a:r>
              <a:rPr kumimoji="0" lang="en-US" altLang="ru-RU" sz="2000" b="0" i="0" u="none" strike="noStrike" kern="0" cap="none" spc="0" normalizeH="0" baseline="0" noProof="0" dirty="0" err="1">
                <a:ln>
                  <a:noFill/>
                </a:ln>
                <a:solidFill>
                  <a:schemeClr val="tx1">
                    <a:lumMod val="50000"/>
                  </a:schemeClr>
                </a:solidFill>
                <a:effectLst/>
                <a:uLnTx/>
                <a:uFillTx/>
                <a:latin typeface="+mj-lt"/>
              </a:rPr>
              <a:t>app_data</a:t>
            </a:r>
            <a:r>
              <a:rPr kumimoji="0" lang="en-US" altLang="ru-RU" sz="2000" b="0" i="0" u="none" strike="noStrike" kern="0" cap="none" spc="0" normalizeH="0" baseline="0" noProof="0" dirty="0">
                <a:ln>
                  <a:noFill/>
                </a:ln>
                <a:solidFill>
                  <a:schemeClr val="tx1">
                    <a:lumMod val="50000"/>
                  </a:schemeClr>
                </a:solidFill>
                <a:effectLst/>
                <a:uLnTx/>
                <a:uFillTx/>
                <a:latin typeface="+mj-lt"/>
              </a:rPr>
              <a:t>/jobs/continuous/{job name}</a:t>
            </a:r>
            <a:endParaRPr kumimoji="0" lang="ru-RU" altLang="ru-RU" sz="2000" b="0" i="0" u="none" strike="noStrike" kern="0" cap="none" spc="0" normalizeH="0" baseline="0" noProof="0" dirty="0">
              <a:ln>
                <a:noFill/>
              </a:ln>
              <a:solidFill>
                <a:schemeClr val="tx1">
                  <a:lumMod val="50000"/>
                </a:schemeClr>
              </a:solidFill>
              <a:effectLst/>
              <a:uLnTx/>
              <a:uFillTx/>
              <a:latin typeface="+mj-lt"/>
            </a:endParaRPr>
          </a:p>
          <a:p>
            <a:pPr marL="342900" marR="0" lvl="0" indent="-3429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ru-RU" altLang="ru-RU" sz="2000" b="0" i="0" u="none" strike="noStrike" kern="0" cap="none" spc="0" normalizeH="0" baseline="0" noProof="0" dirty="0">
                <a:ln>
                  <a:noFill/>
                </a:ln>
                <a:solidFill>
                  <a:schemeClr val="tx1">
                    <a:lumMod val="50000"/>
                  </a:schemeClr>
                </a:solidFill>
                <a:effectLst/>
                <a:uLnTx/>
                <a:uFillTx/>
                <a:latin typeface="+mj-lt"/>
              </a:rPr>
              <a:t>Используя </a:t>
            </a:r>
            <a:r>
              <a:rPr kumimoji="0" lang="en-US" altLang="ru-RU" sz="2000" b="0" i="0" u="none" strike="noStrike" kern="0" cap="none" spc="0" normalizeH="0" baseline="0" noProof="0" dirty="0">
                <a:ln>
                  <a:noFill/>
                </a:ln>
                <a:solidFill>
                  <a:schemeClr val="tx1">
                    <a:lumMod val="50000"/>
                  </a:schemeClr>
                </a:solidFill>
                <a:effectLst/>
                <a:uLnTx/>
                <a:uFillTx/>
                <a:latin typeface="+mj-lt"/>
              </a:rPr>
              <a:t>SDK REST API </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ru-RU" sz="2000" b="0" i="0" u="none" strike="noStrike" kern="0" cap="none" spc="0" normalizeH="0" baseline="0" noProof="0" dirty="0">
                <a:ln>
                  <a:noFill/>
                </a:ln>
                <a:solidFill>
                  <a:schemeClr val="tx1">
                    <a:lumMod val="50000"/>
                  </a:schemeClr>
                </a:solidFill>
                <a:effectLst/>
                <a:uLnTx/>
                <a:uFillTx/>
                <a:latin typeface="+mj-lt"/>
              </a:rPr>
              <a:t>(</a:t>
            </a:r>
            <a:r>
              <a:rPr kumimoji="0" lang="ru-RU" altLang="ru-RU" sz="2000" b="0" i="0" u="none" strike="noStrike" kern="0" cap="none" spc="0" normalizeH="0" baseline="0" noProof="0" dirty="0">
                <a:ln>
                  <a:noFill/>
                </a:ln>
                <a:solidFill>
                  <a:schemeClr val="tx1">
                    <a:lumMod val="50000"/>
                  </a:schemeClr>
                </a:solidFill>
                <a:effectLst/>
                <a:uLnTx/>
                <a:uFillTx/>
                <a:latin typeface="+mj-lt"/>
              </a:rPr>
              <a:t>например </a:t>
            </a:r>
            <a:r>
              <a:rPr kumimoji="0" lang="en-US" altLang="ru-RU" sz="2000" b="0" i="0" u="none" strike="noStrike" kern="0" cap="none" spc="0" normalizeH="0" baseline="0" noProof="0" dirty="0">
                <a:ln>
                  <a:noFill/>
                </a:ln>
                <a:solidFill>
                  <a:schemeClr val="tx1">
                    <a:lumMod val="50000"/>
                  </a:schemeClr>
                </a:solidFill>
                <a:effectLst/>
                <a:uLnTx/>
                <a:uFillTx/>
                <a:latin typeface="+mj-lt"/>
              </a:rPr>
              <a:t>PUT /</a:t>
            </a:r>
            <a:r>
              <a:rPr kumimoji="0" lang="en-US" altLang="ru-RU" sz="2000" b="0" i="0" u="none" strike="noStrike" kern="0" cap="none" spc="0" normalizeH="0" baseline="0" noProof="0" dirty="0" err="1">
                <a:ln>
                  <a:noFill/>
                </a:ln>
                <a:solidFill>
                  <a:schemeClr val="tx1">
                    <a:lumMod val="50000"/>
                  </a:schemeClr>
                </a:solidFill>
                <a:effectLst/>
                <a:uLnTx/>
                <a:uFillTx/>
                <a:latin typeface="+mj-lt"/>
              </a:rPr>
              <a:t>api</a:t>
            </a:r>
            <a:r>
              <a:rPr kumimoji="0" lang="en-US" altLang="ru-RU" sz="2000" b="0" i="0" u="none" strike="noStrike" kern="0" cap="none" spc="0" normalizeH="0" baseline="0" noProof="0" dirty="0">
                <a:ln>
                  <a:noFill/>
                </a:ln>
                <a:solidFill>
                  <a:schemeClr val="tx1">
                    <a:lumMod val="50000"/>
                  </a:schemeClr>
                </a:solidFill>
                <a:effectLst/>
                <a:uLnTx/>
                <a:uFillTx/>
                <a:latin typeface="+mj-lt"/>
              </a:rPr>
              <a:t>/zip/site/</a:t>
            </a:r>
            <a:r>
              <a:rPr kumimoji="0" lang="en-US" altLang="ru-RU" sz="2000" b="0" i="0" u="none" strike="noStrike" kern="0" cap="none" spc="0" normalizeH="0" baseline="0" noProof="0" dirty="0" err="1">
                <a:ln>
                  <a:noFill/>
                </a:ln>
                <a:solidFill>
                  <a:schemeClr val="tx1">
                    <a:lumMod val="50000"/>
                  </a:schemeClr>
                </a:solidFill>
                <a:effectLst/>
                <a:uLnTx/>
                <a:uFillTx/>
                <a:latin typeface="+mj-lt"/>
              </a:rPr>
              <a:t>wwwroot</a:t>
            </a:r>
            <a:r>
              <a:rPr kumimoji="0" lang="en-US" altLang="ru-RU" sz="2000" b="0" i="0" u="none" strike="noStrike" kern="0" cap="none" spc="0" normalizeH="0" baseline="0" noProof="0" dirty="0">
                <a:ln>
                  <a:noFill/>
                </a:ln>
                <a:solidFill>
                  <a:schemeClr val="tx1">
                    <a:lumMod val="50000"/>
                  </a:schemeClr>
                </a:solidFill>
                <a:effectLst/>
                <a:uLnTx/>
                <a:uFillTx/>
                <a:latin typeface="+mj-lt"/>
              </a:rPr>
              <a:t>/</a:t>
            </a:r>
            <a:r>
              <a:rPr kumimoji="0" lang="en-US" altLang="ru-RU" sz="2000" b="0" i="0" u="none" strike="noStrike" kern="0" cap="none" spc="0" normalizeH="0" baseline="0" noProof="0" dirty="0" err="1">
                <a:ln>
                  <a:noFill/>
                </a:ln>
                <a:solidFill>
                  <a:schemeClr val="tx1">
                    <a:lumMod val="50000"/>
                  </a:schemeClr>
                </a:solidFill>
                <a:effectLst/>
                <a:uLnTx/>
                <a:uFillTx/>
                <a:latin typeface="+mj-lt"/>
              </a:rPr>
              <a:t>App_Data</a:t>
            </a:r>
            <a:r>
              <a:rPr kumimoji="0" lang="en-US" altLang="ru-RU" sz="2000" b="0" i="0" u="none" strike="noStrike" kern="0" cap="none" spc="0" normalizeH="0" baseline="0" noProof="0" dirty="0">
                <a:ln>
                  <a:noFill/>
                </a:ln>
                <a:solidFill>
                  <a:schemeClr val="tx1">
                    <a:lumMod val="50000"/>
                  </a:schemeClr>
                </a:solidFill>
                <a:effectLst/>
                <a:uLnTx/>
                <a:uFillTx/>
                <a:latin typeface="+mj-lt"/>
              </a:rPr>
              <a:t>/jobs/continuous/{job name}/</a:t>
            </a:r>
            <a:r>
              <a:rPr kumimoji="0" lang="ru-RU" altLang="ru-RU" sz="2000" b="0" i="0" u="none" strike="noStrike" kern="0" cap="none" spc="0" normalizeH="0" baseline="0" noProof="0" dirty="0">
                <a:ln>
                  <a:noFill/>
                </a:ln>
                <a:solidFill>
                  <a:schemeClr val="tx1">
                    <a:lumMod val="50000"/>
                  </a:schemeClr>
                </a:solidFill>
                <a:effectLst/>
                <a:uLnTx/>
                <a:uFillTx/>
                <a:latin typeface="+mj-lt"/>
              </a:rPr>
              <a:t> )</a:t>
            </a:r>
            <a:endParaRPr kumimoji="0" lang="en-US" altLang="ru-RU" sz="2000" b="0" i="0" u="none" strike="noStrike" kern="0" cap="none" spc="0" normalizeH="0" baseline="0" noProof="0" dirty="0">
              <a:ln>
                <a:noFill/>
              </a:ln>
              <a:solidFill>
                <a:schemeClr val="tx1">
                  <a:lumMod val="50000"/>
                </a:schemeClr>
              </a:solidFill>
              <a:effectLst/>
              <a:uLnTx/>
              <a:uFillTx/>
              <a:latin typeface="+mj-lt"/>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ru-RU" altLang="ru-RU" sz="1800" b="0" i="0" u="none" strike="noStrike" kern="0" cap="none" spc="0" normalizeH="0" baseline="0" noProof="0" dirty="0">
              <a:ln>
                <a:noFill/>
              </a:ln>
              <a:solidFill>
                <a:schemeClr val="tx1">
                  <a:lumMod val="50000"/>
                </a:schemeClr>
              </a:solidFill>
              <a:effectLs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dirty="0">
              <a:ln>
                <a:noFill/>
              </a:ln>
              <a:solidFill>
                <a:sysClr val="windowText" lastClr="000000"/>
              </a:solidFill>
              <a:effectLst/>
              <a:uLnTx/>
              <a:uFillTx/>
              <a:latin typeface="+mj-lt"/>
            </a:endParaRPr>
          </a:p>
        </p:txBody>
      </p:sp>
    </p:spTree>
    <p:extLst>
      <p:ext uri="{BB962C8B-B14F-4D97-AF65-F5344CB8AC3E}">
        <p14:creationId xmlns:p14="http://schemas.microsoft.com/office/powerpoint/2010/main" val="3766381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302847" y="3246438"/>
            <a:ext cx="7428489" cy="3164753"/>
          </a:xfrm>
          <a:prstGeom prst="rect">
            <a:avLst/>
          </a:prstGeom>
        </p:spPr>
        <p:txBody>
          <a:bodyPr/>
          <a:lstStyle/>
          <a:p>
            <a:r>
              <a:rPr lang="en-US" sz="2400" dirty="0"/>
              <a:t>.</a:t>
            </a:r>
            <a:r>
              <a:rPr lang="en-US" sz="2400" dirty="0" err="1"/>
              <a:t>cmd</a:t>
            </a:r>
            <a:r>
              <a:rPr lang="en-US" sz="2400" dirty="0"/>
              <a:t>, .bat, .exe (using windows </a:t>
            </a:r>
            <a:r>
              <a:rPr lang="en-US" sz="2400" dirty="0" err="1"/>
              <a:t>cmd</a:t>
            </a:r>
            <a:r>
              <a:rPr lang="en-US" sz="2400" dirty="0"/>
              <a:t>)</a:t>
            </a:r>
          </a:p>
          <a:p>
            <a:r>
              <a:rPr lang="en-US" sz="2400" dirty="0"/>
              <a:t>.ps1 (using </a:t>
            </a:r>
            <a:r>
              <a:rPr lang="en-US" sz="2400" dirty="0" err="1"/>
              <a:t>powershell</a:t>
            </a:r>
            <a:r>
              <a:rPr lang="en-US" sz="2400" dirty="0"/>
              <a:t>)</a:t>
            </a:r>
          </a:p>
          <a:p>
            <a:r>
              <a:rPr lang="en-US" sz="2400" dirty="0"/>
              <a:t>.</a:t>
            </a:r>
            <a:r>
              <a:rPr lang="en-US" sz="2400" dirty="0" err="1"/>
              <a:t>sh</a:t>
            </a:r>
            <a:r>
              <a:rPr lang="en-US" sz="2400" dirty="0"/>
              <a:t> (using bash)</a:t>
            </a:r>
          </a:p>
          <a:p>
            <a:r>
              <a:rPr lang="en-US" sz="2400" dirty="0"/>
              <a:t>.</a:t>
            </a:r>
            <a:r>
              <a:rPr lang="en-US" sz="2400" dirty="0" err="1"/>
              <a:t>php</a:t>
            </a:r>
            <a:r>
              <a:rPr lang="en-US" sz="2400" dirty="0"/>
              <a:t> (using </a:t>
            </a:r>
            <a:r>
              <a:rPr lang="en-US" sz="2400" dirty="0" err="1"/>
              <a:t>php</a:t>
            </a:r>
            <a:r>
              <a:rPr lang="en-US" sz="2400" dirty="0"/>
              <a:t>)</a:t>
            </a:r>
          </a:p>
          <a:p>
            <a:r>
              <a:rPr lang="en-US" sz="2400" dirty="0"/>
              <a:t>.</a:t>
            </a:r>
            <a:r>
              <a:rPr lang="en-US" sz="2400" dirty="0" err="1"/>
              <a:t>py</a:t>
            </a:r>
            <a:r>
              <a:rPr lang="en-US" sz="2400" dirty="0"/>
              <a:t> (using python)</a:t>
            </a:r>
          </a:p>
          <a:p>
            <a:r>
              <a:rPr lang="en-US" sz="2400" dirty="0"/>
              <a:t>.</a:t>
            </a:r>
            <a:r>
              <a:rPr lang="en-US" sz="2400" dirty="0" err="1"/>
              <a:t>js</a:t>
            </a:r>
            <a:r>
              <a:rPr lang="en-US" sz="2400" dirty="0"/>
              <a:t> (using node)</a:t>
            </a:r>
          </a:p>
          <a:p>
            <a:r>
              <a:rPr lang="en-US" sz="2400" dirty="0"/>
              <a:t>.jar (using java)</a:t>
            </a:r>
            <a:endParaRPr lang="ru-RU" sz="1800" dirty="0"/>
          </a:p>
        </p:txBody>
      </p:sp>
      <p:sp>
        <p:nvSpPr>
          <p:cNvPr id="2" name="Title 1"/>
          <p:cNvSpPr>
            <a:spLocks noGrp="1"/>
          </p:cNvSpPr>
          <p:nvPr>
            <p:ph type="title" idx="4294967295"/>
          </p:nvPr>
        </p:nvSpPr>
        <p:spPr>
          <a:xfrm>
            <a:off x="536575" y="288925"/>
            <a:ext cx="11655425" cy="900113"/>
          </a:xfrm>
          <a:prstGeom prst="rect">
            <a:avLst/>
          </a:prstGeom>
        </p:spPr>
        <p:txBody>
          <a:bodyPr/>
          <a:lstStyle/>
          <a:p>
            <a:r>
              <a:rPr lang="ru-RU" dirty="0"/>
              <a:t>Процесс выполнения </a:t>
            </a:r>
            <a:r>
              <a:rPr lang="en-US" dirty="0" err="1"/>
              <a:t>webjobs</a:t>
            </a:r>
            <a:endParaRPr lang="ru-RU" dirty="0"/>
          </a:p>
        </p:txBody>
      </p:sp>
      <p:sp>
        <p:nvSpPr>
          <p:cNvPr id="5" name="Rectangle 2"/>
          <p:cNvSpPr txBox="1">
            <a:spLocks noChangeArrowheads="1"/>
          </p:cNvSpPr>
          <p:nvPr/>
        </p:nvSpPr>
        <p:spPr bwMode="auto">
          <a:xfrm>
            <a:off x="536575" y="1199293"/>
            <a:ext cx="10498570"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Архив распаковывается во временную папку ( путь к ней в переменной </a:t>
            </a:r>
            <a:r>
              <a:rPr kumimoji="0" lang="en-US" sz="1800" b="0" i="0" u="none" strike="noStrike" kern="1200" cap="none" spc="0" normalizeH="0" baseline="0" noProof="0" dirty="0">
                <a:ln>
                  <a:noFill/>
                </a:ln>
                <a:solidFill>
                  <a:schemeClr val="tx1"/>
                </a:solidFill>
                <a:effectLst/>
                <a:uLnTx/>
                <a:uFillTx/>
                <a:latin typeface="+mj-lt"/>
                <a:ea typeface="+mn-ea"/>
                <a:cs typeface="+mn-cs"/>
              </a:rPr>
              <a:t>%WEBJOBS_PATH%</a:t>
            </a:r>
            <a:r>
              <a:rPr kumimoji="0" lang="ru-RU" sz="1800" b="0" i="0" u="none" strike="noStrike" kern="1200" cap="none" spc="0" normalizeH="0" baseline="0" noProof="0" dirty="0">
                <a:ln>
                  <a:noFill/>
                </a:ln>
                <a:solidFill>
                  <a:schemeClr val="tx1"/>
                </a:solidFill>
                <a:effectLst/>
                <a:uLnTx/>
                <a:uFillTx/>
                <a:latin typeface="+mj-lt"/>
                <a:ea typeface="+mn-ea"/>
                <a:cs typeface="+mn-cs"/>
              </a:rPr>
              <a:t> )</a:t>
            </a:r>
            <a:endPar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Сначала выполняется поиск файла по маске </a:t>
            </a:r>
            <a:r>
              <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rPr>
              <a:t>run.{file type extension} (</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например </a:t>
            </a:r>
            <a:r>
              <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rPr>
              <a:t>run.cmd </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или </a:t>
            </a:r>
            <a:r>
              <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rPr>
              <a:t>run.exe )</a:t>
            </a:r>
            <a:endPar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Если ничего не найдено для всех типов файлов, то тогда выполняется поиск первого файла с поддерживаемым расширений в указанном порядке</a:t>
            </a:r>
            <a:r>
              <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rPr>
              <a:t>: </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Consolas" panose="020B0609020204030204" pitchFamily="49" charset="0"/>
              </a:rPr>
              <a:t>.cmd</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 </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Consolas" panose="020B0609020204030204" pitchFamily="49" charset="0"/>
              </a:rPr>
              <a:t>.bat</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 </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Consolas" panose="020B0609020204030204" pitchFamily="49" charset="0"/>
              </a:rPr>
              <a:t>.exe</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 </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Consolas" panose="020B0609020204030204" pitchFamily="49" charset="0"/>
              </a:rPr>
              <a:t>.ps1</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 </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Consolas" panose="020B0609020204030204" pitchFamily="49" charset="0"/>
              </a:rPr>
              <a:t>.sh</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 </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Consolas" panose="020B0609020204030204" pitchFamily="49" charset="0"/>
              </a:rPr>
              <a:t>.php</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 </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Consolas" panose="020B0609020204030204" pitchFamily="49" charset="0"/>
              </a:rPr>
              <a:t>.py</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 </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Consolas" panose="020B0609020204030204" pitchFamily="49" charset="0"/>
              </a:rPr>
              <a:t>.js</a:t>
            </a:r>
            <a:endPar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Поиск выполняется только в корневой папке</a:t>
            </a:r>
          </a:p>
          <a:p>
            <a:pPr marL="228600" marR="0" lvl="0" indent="-2286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Реомендованное имя файла для запуска задач = </a:t>
            </a:r>
            <a:r>
              <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rPr>
              <a:t>run.cmd</a:t>
            </a:r>
            <a:endPar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endParaRPr>
          </a:p>
        </p:txBody>
      </p:sp>
    </p:spTree>
    <p:extLst>
      <p:ext uri="{BB962C8B-B14F-4D97-AF65-F5344CB8AC3E}">
        <p14:creationId xmlns:p14="http://schemas.microsoft.com/office/powerpoint/2010/main" val="1190086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a:prstGeom prst="rect">
            <a:avLst/>
          </a:prstGeom>
        </p:spPr>
        <p:txBody>
          <a:bodyPr/>
          <a:lstStyle/>
          <a:p>
            <a:r>
              <a:rPr lang="ru-RU" dirty="0"/>
              <a:t>Размещение внутри сайта</a:t>
            </a:r>
          </a:p>
        </p:txBody>
      </p:sp>
      <p:sp>
        <p:nvSpPr>
          <p:cNvPr id="3" name="Content Placeholder 2"/>
          <p:cNvSpPr>
            <a:spLocks noGrp="1"/>
          </p:cNvSpPr>
          <p:nvPr>
            <p:ph idx="4294967295"/>
          </p:nvPr>
        </p:nvSpPr>
        <p:spPr>
          <a:xfrm>
            <a:off x="536575" y="1224684"/>
            <a:ext cx="11412970" cy="5061815"/>
          </a:xfrm>
          <a:prstGeom prst="rect">
            <a:avLst/>
          </a:prstGeom>
        </p:spPr>
        <p:txBody>
          <a:bodyPr/>
          <a:lstStyle/>
          <a:p>
            <a:r>
              <a:rPr lang="ru-RU" sz="2000" dirty="0"/>
              <a:t>Файловая система</a:t>
            </a:r>
            <a:r>
              <a:rPr lang="en-US" sz="2000" dirty="0"/>
              <a:t>: site\</a:t>
            </a:r>
            <a:r>
              <a:rPr lang="en-US" sz="2000" dirty="0" err="1"/>
              <a:t>wwwroot</a:t>
            </a:r>
            <a:r>
              <a:rPr lang="en-US" sz="2000" dirty="0"/>
              <a:t>\</a:t>
            </a:r>
            <a:r>
              <a:rPr lang="en-US" sz="2000" dirty="0" err="1"/>
              <a:t>App_Data</a:t>
            </a:r>
            <a:r>
              <a:rPr lang="en-US" sz="2000" dirty="0"/>
              <a:t>\jobs\{job type}\{job name}</a:t>
            </a:r>
          </a:p>
          <a:p>
            <a:r>
              <a:rPr lang="ru-RU" sz="2000" dirty="0"/>
              <a:t>Снаружи</a:t>
            </a:r>
            <a:r>
              <a:rPr lang="en-US" sz="2000" dirty="0"/>
              <a:t> (</a:t>
            </a:r>
            <a:r>
              <a:rPr lang="ru-RU" sz="2000" dirty="0"/>
              <a:t>через </a:t>
            </a:r>
            <a:r>
              <a:rPr lang="en-US" sz="2000" dirty="0"/>
              <a:t>POST) </a:t>
            </a:r>
            <a:r>
              <a:rPr lang="en-US" sz="2000" b="1" u="sng" dirty="0"/>
              <a:t>https://{sitename}.scm.azurewebsites.net/api/webjobs/triggered/{webjobname}/run</a:t>
            </a:r>
          </a:p>
          <a:p>
            <a:r>
              <a:rPr lang="ru-RU" sz="2000" dirty="0"/>
              <a:t>Веб интерфейс</a:t>
            </a:r>
            <a:r>
              <a:rPr lang="en-US" sz="2000" dirty="0"/>
              <a:t>: </a:t>
            </a:r>
            <a:r>
              <a:rPr lang="ru-RU" sz="2000" dirty="0"/>
              <a:t> </a:t>
            </a:r>
            <a:r>
              <a:rPr lang="en-US" sz="2000" b="1" u="sng" dirty="0"/>
              <a:t>https://{sitename}.scm.azurewebsites.net/azurejobs/#/jobs</a:t>
            </a:r>
            <a:endParaRPr lang="ru-RU" sz="2000" b="1" u="sng" dirty="0"/>
          </a:p>
          <a:p>
            <a:r>
              <a:rPr lang="ru-RU" sz="2000" dirty="0"/>
              <a:t>Данные веб-сайта доступны</a:t>
            </a:r>
            <a:r>
              <a:rPr lang="en-US" sz="2000" dirty="0"/>
              <a:t>:</a:t>
            </a:r>
            <a:r>
              <a:rPr lang="ru-RU" sz="2000" dirty="0"/>
              <a:t> </a:t>
            </a:r>
            <a:r>
              <a:rPr lang="en-US" sz="2000" dirty="0"/>
              <a:t>d:\home ( </a:t>
            </a:r>
            <a:r>
              <a:rPr lang="ru-RU" sz="2000" dirty="0"/>
              <a:t>%</a:t>
            </a:r>
            <a:r>
              <a:rPr lang="en-US" sz="2000" dirty="0"/>
              <a:t>HOME</a:t>
            </a:r>
            <a:r>
              <a:rPr lang="ru-RU" sz="2000" dirty="0"/>
              <a:t>%</a:t>
            </a:r>
            <a:r>
              <a:rPr lang="en-US" sz="2000" dirty="0"/>
              <a:t> )</a:t>
            </a:r>
          </a:p>
          <a:p>
            <a:r>
              <a:rPr lang="ru-RU" sz="2000" dirty="0"/>
              <a:t>При запуске </a:t>
            </a:r>
            <a:r>
              <a:rPr lang="en-US" sz="2000" dirty="0" err="1"/>
              <a:t>WebJobs</a:t>
            </a:r>
            <a:r>
              <a:rPr lang="en-US" sz="2000" dirty="0"/>
              <a:t> </a:t>
            </a:r>
            <a:r>
              <a:rPr lang="ru-RU" sz="2000" dirty="0"/>
              <a:t>копируется во временную папку ( см %</a:t>
            </a:r>
            <a:r>
              <a:rPr lang="en-US" sz="2000" dirty="0"/>
              <a:t>WEBJOBS_PATH</a:t>
            </a:r>
            <a:r>
              <a:rPr lang="ru-RU" sz="2000" dirty="0"/>
              <a:t>% )</a:t>
            </a:r>
            <a:r>
              <a:rPr lang="en-US" sz="2000" dirty="0"/>
              <a:t> </a:t>
            </a:r>
            <a:r>
              <a:rPr lang="ru-RU" sz="2000" dirty="0"/>
              <a:t>и там запускается</a:t>
            </a:r>
          </a:p>
          <a:p>
            <a:r>
              <a:rPr lang="ru-RU" sz="2000" dirty="0"/>
              <a:t>Для хранения и обработки данных рекомендуется использовать папку</a:t>
            </a:r>
            <a:r>
              <a:rPr lang="en-US" sz="2000" dirty="0"/>
              <a:t>:</a:t>
            </a:r>
            <a:endParaRPr lang="ru-RU" sz="2000" dirty="0"/>
          </a:p>
          <a:p>
            <a:pPr marL="0" indent="0">
              <a:buNone/>
            </a:pPr>
            <a:r>
              <a:rPr lang="en-US" sz="2000" dirty="0"/>
              <a:t>	%WEBROOT_PATH%\</a:t>
            </a:r>
            <a:r>
              <a:rPr lang="en-US" sz="2000" dirty="0" err="1"/>
              <a:t>App_Data</a:t>
            </a:r>
            <a:r>
              <a:rPr lang="en-US" sz="2000" dirty="0"/>
              <a:t>\jobs\%WEBJOBS_TYPE%\%WEBJOBS_NAME%</a:t>
            </a:r>
            <a:r>
              <a:rPr lang="ru-RU" sz="2000" dirty="0"/>
              <a:t> </a:t>
            </a:r>
            <a:endParaRPr lang="en-US" sz="2000" dirty="0"/>
          </a:p>
          <a:p>
            <a:pPr marL="0" indent="0">
              <a:buNone/>
            </a:pPr>
            <a:r>
              <a:rPr lang="ru-RU" sz="2000" dirty="0"/>
              <a:t>или</a:t>
            </a:r>
            <a:r>
              <a:rPr lang="en-US" sz="2000" dirty="0"/>
              <a:t>       %WEBJOBS_DATA_PATH%</a:t>
            </a:r>
          </a:p>
          <a:p>
            <a:r>
              <a:rPr lang="ru-RU" sz="2000" dirty="0"/>
              <a:t>Настройки конфигурирования</a:t>
            </a:r>
            <a:r>
              <a:rPr lang="en-US" sz="2000" dirty="0"/>
              <a:t> (GET)</a:t>
            </a:r>
            <a:r>
              <a:rPr lang="ru-RU" sz="2000" dirty="0"/>
              <a:t> </a:t>
            </a:r>
            <a:r>
              <a:rPr lang="en-US" sz="2000" dirty="0"/>
              <a:t>: </a:t>
            </a:r>
            <a:r>
              <a:rPr lang="en-US" sz="2000" b="1" u="sng" dirty="0"/>
              <a:t>https://{sitename}.scm.azurewebsites.net/api/webjobs</a:t>
            </a:r>
            <a:endParaRPr lang="ru-RU" sz="2000" b="1" u="sng" dirty="0"/>
          </a:p>
          <a:p>
            <a:endParaRPr lang="en-US" sz="2000" dirty="0"/>
          </a:p>
          <a:p>
            <a:pPr marL="0" indent="0">
              <a:buNone/>
            </a:pPr>
            <a:endParaRPr lang="en-US" sz="2000" dirty="0"/>
          </a:p>
        </p:txBody>
      </p:sp>
    </p:spTree>
    <p:extLst>
      <p:ext uri="{BB962C8B-B14F-4D97-AF65-F5344CB8AC3E}">
        <p14:creationId xmlns:p14="http://schemas.microsoft.com/office/powerpoint/2010/main" val="1062851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a:prstGeom prst="rect">
            <a:avLst/>
          </a:prstGeom>
        </p:spPr>
        <p:txBody>
          <a:bodyPr/>
          <a:lstStyle/>
          <a:p>
            <a:r>
              <a:rPr lang="ru-RU" dirty="0"/>
              <a:t>Настройки</a:t>
            </a:r>
          </a:p>
        </p:txBody>
      </p:sp>
      <p:sp>
        <p:nvSpPr>
          <p:cNvPr id="3" name="Content Placeholder 2"/>
          <p:cNvSpPr>
            <a:spLocks noGrp="1"/>
          </p:cNvSpPr>
          <p:nvPr>
            <p:ph idx="4294967295"/>
          </p:nvPr>
        </p:nvSpPr>
        <p:spPr>
          <a:xfrm>
            <a:off x="536575" y="1224684"/>
            <a:ext cx="11412970" cy="5061815"/>
          </a:xfrm>
          <a:prstGeom prst="rect">
            <a:avLst/>
          </a:prstGeom>
        </p:spPr>
        <p:txBody>
          <a:bodyPr/>
          <a:lstStyle/>
          <a:p>
            <a:r>
              <a:rPr lang="en-US" sz="2000" b="1" dirty="0">
                <a:latin typeface="+mj-lt"/>
              </a:rPr>
              <a:t>WEBJOBS_RESTART_TIME</a:t>
            </a:r>
            <a:r>
              <a:rPr lang="en-US" sz="2000" dirty="0">
                <a:latin typeface="+mj-lt"/>
              </a:rPr>
              <a:t> </a:t>
            </a:r>
            <a:r>
              <a:rPr lang="ru-RU" sz="2000" dirty="0">
                <a:latin typeface="+mj-lt"/>
              </a:rPr>
              <a:t>– время рестарта в секундах, после завершения предыдещего запуска ( независимо от статуса завершения ) – только для </a:t>
            </a:r>
            <a:r>
              <a:rPr lang="en-US" sz="2000" dirty="0">
                <a:latin typeface="+mj-lt"/>
              </a:rPr>
              <a:t>continuous jobs</a:t>
            </a:r>
            <a:endParaRPr lang="ru-RU" sz="2000" dirty="0">
              <a:latin typeface="+mj-lt"/>
            </a:endParaRPr>
          </a:p>
          <a:p>
            <a:r>
              <a:rPr lang="en-US" sz="2000" b="1" dirty="0">
                <a:latin typeface="+mj-lt"/>
              </a:rPr>
              <a:t>WEBJOBS_IDLE_TIMEOUT </a:t>
            </a:r>
            <a:r>
              <a:rPr lang="ru-RU" sz="2000" dirty="0">
                <a:latin typeface="+mj-lt"/>
              </a:rPr>
              <a:t>– время бездействия в секундах, при превышении этого времении задача будет принудительно остановлена. Бездействие определяется по отсутствию нагрузки на </a:t>
            </a:r>
            <a:r>
              <a:rPr lang="en-US" sz="2000" dirty="0">
                <a:latin typeface="+mj-lt"/>
              </a:rPr>
              <a:t>CPU </a:t>
            </a:r>
            <a:r>
              <a:rPr lang="ru-RU" sz="2000" dirty="0">
                <a:latin typeface="+mj-lt"/>
              </a:rPr>
              <a:t>и операциям ввода-вывода на консоль</a:t>
            </a:r>
            <a:r>
              <a:rPr lang="en-US" sz="2000" dirty="0">
                <a:latin typeface="+mj-lt"/>
              </a:rPr>
              <a:t>/</a:t>
            </a:r>
            <a:r>
              <a:rPr lang="ru-RU" sz="2000" dirty="0">
                <a:latin typeface="+mj-lt"/>
              </a:rPr>
              <a:t>логи. Только для </a:t>
            </a:r>
            <a:r>
              <a:rPr lang="en-US" sz="2000" dirty="0">
                <a:latin typeface="+mj-lt"/>
              </a:rPr>
              <a:t>triggered jobs</a:t>
            </a:r>
          </a:p>
          <a:p>
            <a:r>
              <a:rPr lang="en-US" sz="2000" b="1" dirty="0">
                <a:latin typeface="+mj-lt"/>
              </a:rPr>
              <a:t>WEBJOBS_HISTORY_SIZE – </a:t>
            </a:r>
            <a:r>
              <a:rPr lang="ru-RU" sz="2000" dirty="0">
                <a:latin typeface="+mj-lt"/>
              </a:rPr>
              <a:t>размер истории запусков, только для </a:t>
            </a:r>
            <a:r>
              <a:rPr lang="en-US" sz="2000" dirty="0">
                <a:latin typeface="+mj-lt"/>
              </a:rPr>
              <a:t>triggered jobs</a:t>
            </a:r>
            <a:endParaRPr lang="en-US" sz="2000" b="1" dirty="0">
              <a:latin typeface="+mj-lt"/>
            </a:endParaRPr>
          </a:p>
          <a:p>
            <a:r>
              <a:rPr lang="en-US" sz="2000" b="1" dirty="0">
                <a:latin typeface="+mj-lt"/>
              </a:rPr>
              <a:t>WEBJOBS_STOPPED – </a:t>
            </a:r>
            <a:r>
              <a:rPr lang="ru-RU" sz="2000" dirty="0">
                <a:latin typeface="+mj-lt"/>
              </a:rPr>
              <a:t>если установлено в 1, то запуск задач запрещен и все задачи (включая уже запущенные ) принудительно останавливаются.</a:t>
            </a:r>
          </a:p>
          <a:p>
            <a:endParaRPr lang="en-US" sz="2000" dirty="0">
              <a:latin typeface="+mj-lt"/>
            </a:endParaRPr>
          </a:p>
          <a:p>
            <a:pPr marL="0" indent="0">
              <a:buNone/>
            </a:pPr>
            <a:endParaRPr lang="en-US" sz="2000" dirty="0">
              <a:latin typeface="+mj-lt"/>
            </a:endParaRPr>
          </a:p>
        </p:txBody>
      </p:sp>
    </p:spTree>
    <p:extLst>
      <p:ext uri="{BB962C8B-B14F-4D97-AF65-F5344CB8AC3E}">
        <p14:creationId xmlns:p14="http://schemas.microsoft.com/office/powerpoint/2010/main" val="1773833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a:prstGeom prst="rect">
            <a:avLst/>
          </a:prstGeom>
        </p:spPr>
        <p:txBody>
          <a:bodyPr/>
          <a:lstStyle/>
          <a:p>
            <a:r>
              <a:rPr lang="ru-RU" dirty="0"/>
              <a:t>Управление остановкой задач</a:t>
            </a:r>
          </a:p>
        </p:txBody>
      </p:sp>
      <p:sp>
        <p:nvSpPr>
          <p:cNvPr id="3" name="Content Placeholder 2"/>
          <p:cNvSpPr>
            <a:spLocks noGrp="1"/>
          </p:cNvSpPr>
          <p:nvPr>
            <p:ph idx="4294967295"/>
          </p:nvPr>
        </p:nvSpPr>
        <p:spPr>
          <a:xfrm>
            <a:off x="536575" y="1224684"/>
            <a:ext cx="11412970" cy="5061815"/>
          </a:xfrm>
          <a:prstGeom prst="rect">
            <a:avLst/>
          </a:prstGeom>
        </p:spPr>
        <p:txBody>
          <a:bodyPr/>
          <a:lstStyle/>
          <a:p>
            <a:pPr marL="0" indent="0">
              <a:buNone/>
            </a:pPr>
            <a:r>
              <a:rPr lang="ru-RU" sz="2000" dirty="0">
                <a:latin typeface="+mj-lt"/>
              </a:rPr>
              <a:t>В ряде случаев требуется принудительная остановка задачи и в этом случае существуем механизм сообщения задаче о такой остановке перед тем как она будет удалена.</a:t>
            </a:r>
          </a:p>
          <a:p>
            <a:pPr marL="0" indent="0">
              <a:buNone/>
            </a:pPr>
            <a:r>
              <a:rPr lang="ru-RU" sz="2000" dirty="0">
                <a:latin typeface="+mj-lt"/>
              </a:rPr>
              <a:t>Это может происходить в случаях</a:t>
            </a:r>
            <a:r>
              <a:rPr lang="en-US" sz="2000" dirty="0">
                <a:latin typeface="+mj-lt"/>
              </a:rPr>
              <a:t>:</a:t>
            </a:r>
          </a:p>
          <a:p>
            <a:r>
              <a:rPr lang="ru-RU" sz="2000" dirty="0">
                <a:latin typeface="+mj-lt"/>
              </a:rPr>
              <a:t>Рестарта</a:t>
            </a:r>
            <a:r>
              <a:rPr lang="en-US" sz="2000" dirty="0">
                <a:latin typeface="+mj-lt"/>
              </a:rPr>
              <a:t>/</a:t>
            </a:r>
            <a:r>
              <a:rPr lang="ru-RU" sz="2000" dirty="0">
                <a:latin typeface="+mj-lt"/>
              </a:rPr>
              <a:t>остановки</a:t>
            </a:r>
            <a:r>
              <a:rPr lang="en-US" sz="2000" dirty="0">
                <a:latin typeface="+mj-lt"/>
              </a:rPr>
              <a:t>/</a:t>
            </a:r>
            <a:r>
              <a:rPr lang="ru-RU" sz="2000" dirty="0">
                <a:latin typeface="+mj-lt"/>
              </a:rPr>
              <a:t>изменение настроек веб-сайта</a:t>
            </a:r>
            <a:r>
              <a:rPr lang="en-US" sz="2000" dirty="0">
                <a:latin typeface="+mj-lt"/>
              </a:rPr>
              <a:t>/</a:t>
            </a:r>
            <a:r>
              <a:rPr lang="en-US" sz="2000" dirty="0" err="1">
                <a:latin typeface="+mj-lt"/>
              </a:rPr>
              <a:t>web.config</a:t>
            </a:r>
            <a:endParaRPr lang="ru-RU" sz="2000" dirty="0">
              <a:latin typeface="+mj-lt"/>
            </a:endParaRPr>
          </a:p>
          <a:p>
            <a:r>
              <a:rPr lang="ru-RU" sz="2000" dirty="0">
                <a:latin typeface="+mj-lt"/>
              </a:rPr>
              <a:t>Остановки задачи ( через </a:t>
            </a:r>
            <a:r>
              <a:rPr lang="en-US" sz="2000" dirty="0">
                <a:latin typeface="+mj-lt"/>
              </a:rPr>
              <a:t>API )</a:t>
            </a:r>
          </a:p>
          <a:p>
            <a:r>
              <a:rPr lang="ru-RU" sz="2000" dirty="0">
                <a:latin typeface="+mj-lt"/>
              </a:rPr>
              <a:t>Обновления файлов </a:t>
            </a:r>
            <a:r>
              <a:rPr lang="en-US" sz="2000" dirty="0" err="1">
                <a:latin typeface="+mj-lt"/>
              </a:rPr>
              <a:t>webjob</a:t>
            </a:r>
            <a:endParaRPr lang="en-US" sz="2000" dirty="0">
              <a:latin typeface="+mj-lt"/>
            </a:endParaRPr>
          </a:p>
          <a:p>
            <a:pPr marL="0" indent="0">
              <a:buNone/>
            </a:pPr>
            <a:r>
              <a:rPr lang="ru-RU" sz="2000" dirty="0">
                <a:latin typeface="+mj-lt"/>
              </a:rPr>
              <a:t>Как это работает</a:t>
            </a:r>
            <a:r>
              <a:rPr lang="en-US" sz="2000" dirty="0">
                <a:latin typeface="+mj-lt"/>
              </a:rPr>
              <a:t>:</a:t>
            </a:r>
          </a:p>
          <a:p>
            <a:r>
              <a:rPr lang="en-US" sz="2000" dirty="0">
                <a:latin typeface="+mj-lt"/>
              </a:rPr>
              <a:t>Continuous : </a:t>
            </a:r>
            <a:r>
              <a:rPr lang="ru-RU" sz="2000" dirty="0">
                <a:latin typeface="+mj-lt"/>
              </a:rPr>
              <a:t>если требуется принудительная остановка то создается файл </a:t>
            </a:r>
            <a:r>
              <a:rPr lang="en-US" sz="2000" dirty="0">
                <a:latin typeface="+mj-lt"/>
              </a:rPr>
              <a:t>%WEBJOBS_SHUTDOWN_FILE%</a:t>
            </a:r>
            <a:r>
              <a:rPr lang="ru-RU" sz="2000" dirty="0">
                <a:latin typeface="+mj-lt"/>
              </a:rPr>
              <a:t> и задаче дается 5 секунд на остановку. Соответственно внутри задачи должен быть мониторинг наличия этого файла как флага принудительной остановки через 5 секунд</a:t>
            </a:r>
            <a:endParaRPr lang="en-US" sz="2000" dirty="0">
              <a:latin typeface="+mj-lt"/>
            </a:endParaRPr>
          </a:p>
          <a:p>
            <a:r>
              <a:rPr lang="en-US" sz="2000" dirty="0">
                <a:latin typeface="+mj-lt"/>
              </a:rPr>
              <a:t>Triggered: </a:t>
            </a:r>
            <a:r>
              <a:rPr lang="ru-RU" sz="2000" dirty="0">
                <a:latin typeface="+mj-lt"/>
              </a:rPr>
              <a:t>по умолчанию 30 секунд ожидания</a:t>
            </a:r>
            <a:endParaRPr lang="en-US" sz="2000" dirty="0">
              <a:latin typeface="+mj-lt"/>
            </a:endParaRPr>
          </a:p>
        </p:txBody>
      </p:sp>
    </p:spTree>
    <p:extLst>
      <p:ext uri="{BB962C8B-B14F-4D97-AF65-F5344CB8AC3E}">
        <p14:creationId xmlns:p14="http://schemas.microsoft.com/office/powerpoint/2010/main" val="2936923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a:prstGeom prst="rect">
            <a:avLst/>
          </a:prstGeom>
        </p:spPr>
        <p:txBody>
          <a:bodyPr/>
          <a:lstStyle/>
          <a:p>
            <a:r>
              <a:rPr lang="ru-RU" dirty="0"/>
              <a:t>Управление запуском через </a:t>
            </a:r>
            <a:r>
              <a:rPr lang="en-US" dirty="0" err="1"/>
              <a:t>settings.job</a:t>
            </a:r>
            <a:endParaRPr lang="ru-RU" dirty="0"/>
          </a:p>
        </p:txBody>
      </p:sp>
      <p:sp>
        <p:nvSpPr>
          <p:cNvPr id="3" name="Content Placeholder 2"/>
          <p:cNvSpPr>
            <a:spLocks noGrp="1"/>
          </p:cNvSpPr>
          <p:nvPr>
            <p:ph idx="4294967295"/>
          </p:nvPr>
        </p:nvSpPr>
        <p:spPr>
          <a:xfrm>
            <a:off x="536575" y="1224684"/>
            <a:ext cx="11412970" cy="5061815"/>
          </a:xfrm>
          <a:prstGeom prst="rect">
            <a:avLst/>
          </a:prstGeom>
        </p:spPr>
        <p:txBody>
          <a:bodyPr/>
          <a:lstStyle/>
          <a:p>
            <a:pPr marL="0" indent="0">
              <a:buNone/>
            </a:pPr>
            <a:r>
              <a:rPr lang="ru-RU" sz="2000" dirty="0">
                <a:latin typeface="+mj-lt"/>
              </a:rPr>
              <a:t>Этот файл должен находится в корневой папке там же где и выполняемый файл.</a:t>
            </a:r>
          </a:p>
          <a:p>
            <a:r>
              <a:rPr lang="ru-RU" sz="2000" dirty="0">
                <a:latin typeface="+mj-lt"/>
              </a:rPr>
              <a:t>По умолчанию для всех задач ( кроме </a:t>
            </a:r>
            <a:r>
              <a:rPr lang="en-US" sz="2000" dirty="0">
                <a:latin typeface="+mj-lt"/>
              </a:rPr>
              <a:t>.JS )</a:t>
            </a:r>
            <a:r>
              <a:rPr lang="ru-RU" sz="2000" dirty="0">
                <a:latin typeface="+mj-lt"/>
              </a:rPr>
              <a:t> при каждом запуске выполняется копирование всех файлов в </a:t>
            </a:r>
            <a:r>
              <a:rPr lang="en-US" sz="2000" dirty="0">
                <a:latin typeface="+mj-lt"/>
              </a:rPr>
              <a:t> </a:t>
            </a:r>
            <a:r>
              <a:rPr lang="en-US" sz="2000" b="1" dirty="0">
                <a:latin typeface="+mj-lt"/>
              </a:rPr>
              <a:t>%TEMP%\jobs\{job type}\{job name}\{random name</a:t>
            </a:r>
            <a:r>
              <a:rPr lang="en-US" sz="2000" dirty="0">
                <a:latin typeface="+mj-lt"/>
              </a:rPr>
              <a:t>}</a:t>
            </a:r>
            <a:r>
              <a:rPr lang="ru-RU" sz="2000" dirty="0">
                <a:latin typeface="+mj-lt"/>
              </a:rPr>
              <a:t> </a:t>
            </a:r>
            <a:r>
              <a:rPr lang="en-US" sz="2000" dirty="0">
                <a:latin typeface="+mj-lt"/>
              </a:rPr>
              <a:t> </a:t>
            </a:r>
            <a:r>
              <a:rPr lang="ru-RU" sz="2000" dirty="0">
                <a:latin typeface="+mj-lt"/>
              </a:rPr>
              <a:t>где и происходит запуск задачи.</a:t>
            </a:r>
            <a:endParaRPr lang="en-US" sz="2000" dirty="0">
              <a:latin typeface="+mj-lt"/>
            </a:endParaRPr>
          </a:p>
          <a:p>
            <a:r>
              <a:rPr lang="ru-RU" sz="2000" dirty="0">
                <a:latin typeface="+mj-lt"/>
              </a:rPr>
              <a:t>Вторая опция называется </a:t>
            </a:r>
            <a:r>
              <a:rPr lang="en-US" sz="2000" dirty="0">
                <a:latin typeface="+mj-lt"/>
              </a:rPr>
              <a:t>in place </a:t>
            </a:r>
            <a:r>
              <a:rPr lang="ru-RU" sz="2000" dirty="0">
                <a:latin typeface="+mj-lt"/>
              </a:rPr>
              <a:t>– при этом запуск производится в том же месте  где выложен код </a:t>
            </a:r>
            <a:r>
              <a:rPr lang="en-US" sz="2000" dirty="0" err="1">
                <a:latin typeface="+mj-lt"/>
              </a:rPr>
              <a:t>webjobs</a:t>
            </a:r>
            <a:r>
              <a:rPr lang="ru-RU" sz="2000" dirty="0">
                <a:latin typeface="+mj-lt"/>
              </a:rPr>
              <a:t> (</a:t>
            </a:r>
            <a:r>
              <a:rPr lang="en-US" sz="2000" dirty="0">
                <a:latin typeface="+mj-lt"/>
              </a:rPr>
              <a:t> </a:t>
            </a:r>
            <a:r>
              <a:rPr lang="en-US" sz="2000" dirty="0" err="1">
                <a:latin typeface="+mj-lt"/>
              </a:rPr>
              <a:t>wwwroot</a:t>
            </a:r>
            <a:r>
              <a:rPr lang="en-US" sz="2000" dirty="0">
                <a:latin typeface="+mj-lt"/>
              </a:rPr>
              <a:t>/</a:t>
            </a:r>
            <a:r>
              <a:rPr lang="en-US" sz="2000" dirty="0" err="1">
                <a:latin typeface="+mj-lt"/>
              </a:rPr>
              <a:t>app_data</a:t>
            </a:r>
            <a:r>
              <a:rPr lang="en-US" sz="2000" dirty="0">
                <a:latin typeface="+mj-lt"/>
              </a:rPr>
              <a:t>/job,…. ) </a:t>
            </a:r>
            <a:r>
              <a:rPr lang="ru-RU" sz="2000" dirty="0">
                <a:latin typeface="+mj-lt"/>
              </a:rPr>
              <a:t>Это устанавливается в </a:t>
            </a:r>
            <a:r>
              <a:rPr lang="en-US" sz="2000" dirty="0" err="1">
                <a:latin typeface="+mj-lt"/>
              </a:rPr>
              <a:t>settings.job</a:t>
            </a:r>
            <a:r>
              <a:rPr lang="en-US" sz="2000" dirty="0">
                <a:latin typeface="+mj-lt"/>
              </a:rPr>
              <a:t> </a:t>
            </a:r>
            <a:r>
              <a:rPr lang="ru-RU" sz="2000" dirty="0">
                <a:latin typeface="+mj-lt"/>
              </a:rPr>
              <a:t>при помощи </a:t>
            </a:r>
            <a:r>
              <a:rPr lang="en-US" sz="2000" dirty="0">
                <a:latin typeface="+mj-lt"/>
              </a:rPr>
              <a:t>{ "</a:t>
            </a:r>
            <a:r>
              <a:rPr lang="en-US" sz="2000" dirty="0" err="1">
                <a:latin typeface="+mj-lt"/>
              </a:rPr>
              <a:t>is_in_place</a:t>
            </a:r>
            <a:r>
              <a:rPr lang="en-US" sz="2000" dirty="0">
                <a:latin typeface="+mj-lt"/>
              </a:rPr>
              <a:t>": true }</a:t>
            </a:r>
            <a:endParaRPr lang="ru-RU" sz="2000" dirty="0">
              <a:latin typeface="+mj-lt"/>
            </a:endParaRPr>
          </a:p>
          <a:p>
            <a:r>
              <a:rPr lang="ru-RU" sz="2000" dirty="0">
                <a:latin typeface="+mj-lt"/>
              </a:rPr>
              <a:t>Дополнительно в этом файле можно менять время ожидания принудительно остановки задач</a:t>
            </a:r>
          </a:p>
          <a:p>
            <a:pPr marL="0" indent="0">
              <a:buNone/>
            </a:pPr>
            <a:r>
              <a:rPr lang="ru-RU" sz="2000" dirty="0">
                <a:latin typeface="+mj-lt"/>
              </a:rPr>
              <a:t>	</a:t>
            </a:r>
            <a:r>
              <a:rPr lang="en-US" sz="2000" dirty="0">
                <a:latin typeface="+mj-lt"/>
              </a:rPr>
              <a:t>{ "</a:t>
            </a:r>
            <a:r>
              <a:rPr lang="en-US" sz="2000" dirty="0" err="1">
                <a:latin typeface="+mj-lt"/>
              </a:rPr>
              <a:t>stopping_wait_time</a:t>
            </a:r>
            <a:r>
              <a:rPr lang="en-US" sz="2000" dirty="0">
                <a:latin typeface="+mj-lt"/>
              </a:rPr>
              <a:t>": 60 }</a:t>
            </a:r>
          </a:p>
          <a:p>
            <a:pPr marL="0" indent="0">
              <a:buNone/>
            </a:pPr>
            <a:endParaRPr lang="en-US" sz="2000" dirty="0">
              <a:latin typeface="+mj-lt"/>
            </a:endParaRPr>
          </a:p>
        </p:txBody>
      </p:sp>
    </p:spTree>
    <p:extLst>
      <p:ext uri="{BB962C8B-B14F-4D97-AF65-F5344CB8AC3E}">
        <p14:creationId xmlns:p14="http://schemas.microsoft.com/office/powerpoint/2010/main" val="1390191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6575" y="288925"/>
            <a:ext cx="11655425" cy="900113"/>
          </a:xfrm>
          <a:prstGeom prst="rect">
            <a:avLst/>
          </a:prstGeom>
        </p:spPr>
        <p:txBody>
          <a:bodyPr/>
          <a:lstStyle/>
          <a:p>
            <a:r>
              <a:rPr lang="ru-RU" dirty="0"/>
              <a:t>Переменные окружения</a:t>
            </a:r>
          </a:p>
        </p:txBody>
      </p:sp>
      <p:graphicFrame>
        <p:nvGraphicFramePr>
          <p:cNvPr id="6" name="Table 5"/>
          <p:cNvGraphicFramePr>
            <a:graphicFrameLocks noGrp="1"/>
          </p:cNvGraphicFramePr>
          <p:nvPr>
            <p:extLst/>
          </p:nvPr>
        </p:nvGraphicFramePr>
        <p:xfrm>
          <a:off x="228602" y="1340426"/>
          <a:ext cx="11346870" cy="4391852"/>
        </p:xfrm>
        <a:graphic>
          <a:graphicData uri="http://schemas.openxmlformats.org/drawingml/2006/table">
            <a:tbl>
              <a:tblPr/>
              <a:tblGrid>
                <a:gridCol w="3782290">
                  <a:extLst>
                    <a:ext uri="{9D8B030D-6E8A-4147-A177-3AD203B41FA5}">
                      <a16:colId xmlns:a16="http://schemas.microsoft.com/office/drawing/2014/main" val="20000"/>
                    </a:ext>
                  </a:extLst>
                </a:gridCol>
                <a:gridCol w="3782290">
                  <a:extLst>
                    <a:ext uri="{9D8B030D-6E8A-4147-A177-3AD203B41FA5}">
                      <a16:colId xmlns:a16="http://schemas.microsoft.com/office/drawing/2014/main" val="20001"/>
                    </a:ext>
                  </a:extLst>
                </a:gridCol>
                <a:gridCol w="3782290">
                  <a:extLst>
                    <a:ext uri="{9D8B030D-6E8A-4147-A177-3AD203B41FA5}">
                      <a16:colId xmlns:a16="http://schemas.microsoft.com/office/drawing/2014/main" val="20002"/>
                    </a:ext>
                  </a:extLst>
                </a:gridCol>
              </a:tblGrid>
              <a:tr h="402996">
                <a:tc>
                  <a:txBody>
                    <a:bodyPr/>
                    <a:lstStyle/>
                    <a:p>
                      <a:r>
                        <a:rPr lang="en-US" sz="1800" dirty="0"/>
                        <a:t>Variable name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Description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Example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30260">
                <a:tc>
                  <a:txBody>
                    <a:bodyPr/>
                    <a:lstStyle/>
                    <a:p>
                      <a:r>
                        <a:rPr lang="en-US" sz="1800"/>
                        <a:t>HOME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Web site root directory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D:\home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30260">
                <a:tc>
                  <a:txBody>
                    <a:bodyPr/>
                    <a:lstStyle/>
                    <a:p>
                      <a:r>
                        <a:rPr lang="en-US" sz="1800"/>
                        <a:t>WEBJOBS_DATA_PATH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Job data directory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D:\home\data\jobs\type\name.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0260">
                <a:tc>
                  <a:txBody>
                    <a:bodyPr/>
                    <a:lstStyle/>
                    <a:p>
                      <a:r>
                        <a:rPr lang="en-US" sz="1800"/>
                        <a:t>WEBJOBS_NAME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Job name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RU" sz="1800"/>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76733">
                <a:tc>
                  <a:txBody>
                    <a:bodyPr/>
                    <a:lstStyle/>
                    <a:p>
                      <a:r>
                        <a:rPr lang="en-US" sz="1800" dirty="0"/>
                        <a:t>WEBJOBS_PATH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Temporary directory, where job is running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C:\DWASFiles\Sites\~1sitename\Temp\jobs\type\name\lpej4hrk.fks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316156">
                <a:tc>
                  <a:txBody>
                    <a:bodyPr/>
                    <a:lstStyle/>
                    <a:p>
                      <a:r>
                        <a:rPr lang="en-US" sz="1800" dirty="0"/>
                        <a:t>WEBJOBS_RUN_ID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a:t>An unique ID of the job run (an UTC timestamp of the run). There’s a data folder created for every run in %WEBJOBS_DATA_PATH%\%WEBJOBS_RUN_ID%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800" dirty="0"/>
                        <a:t>201409090707416329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30260">
                <a:tc>
                  <a:txBody>
                    <a:bodyPr/>
                    <a:lstStyle/>
                    <a:p>
                      <a:r>
                        <a:rPr lang="en-US" sz="1800"/>
                        <a:t>WEBJOBS_TYPE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Job type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triggered or continuous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30260">
                <a:tc>
                  <a:txBody>
                    <a:bodyPr/>
                    <a:lstStyle/>
                    <a:p>
                      <a:r>
                        <a:rPr lang="en-US" sz="1800"/>
                        <a:t>WEBROOT_PATH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Web site root directory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D:\home\site\wwwroot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30260">
                <a:tc>
                  <a:txBody>
                    <a:bodyPr/>
                    <a:lstStyle/>
                    <a:p>
                      <a:r>
                        <a:rPr lang="en-US" sz="1800"/>
                        <a:t>WEBSITE_SITE_NAME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Web site name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RU" sz="1800" dirty="0"/>
                    </a:p>
                  </a:txBody>
                  <a:tcPr marL="43528" marR="43528" marT="21764" marB="217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764629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52801" y="1134826"/>
            <a:ext cx="8621501" cy="2364049"/>
          </a:xfrm>
        </p:spPr>
        <p:txBody>
          <a:bodyPr>
            <a:noAutofit/>
          </a:bodyPr>
          <a:lstStyle/>
          <a:p>
            <a:pPr lvl="0" algn="l">
              <a:lnSpc>
                <a:spcPct val="120000"/>
              </a:lnSpc>
            </a:pPr>
            <a:r>
              <a:rPr lang="ru-RU" sz="3200" dirty="0">
                <a:latin typeface="Arial" panose="020B0604020202020204" pitchFamily="34" charset="0"/>
                <a:cs typeface="Arial" panose="020B0604020202020204" pitchFamily="34" charset="0"/>
              </a:rPr>
              <a:t>Уровень </a:t>
            </a:r>
            <a:r>
              <a:rPr lang="en-US" sz="3200" dirty="0">
                <a:latin typeface="Arial" panose="020B0604020202020204" pitchFamily="34" charset="0"/>
                <a:cs typeface="Arial" panose="020B0604020202020204" pitchFamily="34" charset="0"/>
              </a:rPr>
              <a:t>DNS:</a:t>
            </a:r>
          </a:p>
          <a:p>
            <a:pPr marL="742950" lvl="1" indent="-285750" algn="l">
              <a:lnSpc>
                <a:spcPct val="120000"/>
              </a:lnSpc>
              <a:buFont typeface="Arial" panose="020B0604020202020204" pitchFamily="34" charset="0"/>
              <a:buChar char="•"/>
            </a:pPr>
            <a:r>
              <a:rPr lang="en-US" sz="3200" dirty="0">
                <a:latin typeface="Arial" panose="020B0604020202020204" pitchFamily="34" charset="0"/>
                <a:cs typeface="Arial" panose="020B0604020202020204" pitchFamily="34" charset="0"/>
              </a:rPr>
              <a:t>Azure DNS</a:t>
            </a:r>
          </a:p>
          <a:p>
            <a:pPr marL="742950" lvl="1" indent="-285750" algn="l">
              <a:lnSpc>
                <a:spcPct val="120000"/>
              </a:lnSpc>
              <a:buFont typeface="Arial" panose="020B0604020202020204" pitchFamily="34" charset="0"/>
              <a:buChar char="•"/>
            </a:pPr>
            <a:r>
              <a:rPr lang="en-US" sz="3200" dirty="0">
                <a:latin typeface="Arial" panose="020B0604020202020204" pitchFamily="34" charset="0"/>
                <a:cs typeface="Arial" panose="020B0604020202020204" pitchFamily="34" charset="0"/>
              </a:rPr>
              <a:t>Traffic Manager</a:t>
            </a:r>
          </a:p>
          <a:p>
            <a:pPr lvl="0" algn="l">
              <a:lnSpc>
                <a:spcPct val="120000"/>
              </a:lnSpc>
            </a:pPr>
            <a:r>
              <a:rPr lang="ru-RU" sz="3200" dirty="0">
                <a:latin typeface="Arial" panose="020B0604020202020204" pitchFamily="34" charset="0"/>
                <a:cs typeface="Arial" panose="020B0604020202020204" pitchFamily="34" charset="0"/>
              </a:rPr>
              <a:t>Уровень приложения</a:t>
            </a:r>
            <a:r>
              <a:rPr lang="en-US" sz="3200" dirty="0">
                <a:latin typeface="Arial" panose="020B0604020202020204" pitchFamily="34" charset="0"/>
                <a:cs typeface="Arial" panose="020B0604020202020204" pitchFamily="34" charset="0"/>
              </a:rPr>
              <a:t>:</a:t>
            </a:r>
          </a:p>
          <a:p>
            <a:pPr marL="742950" lvl="1" indent="-285750" algn="l">
              <a:lnSpc>
                <a:spcPct val="120000"/>
              </a:lnSpc>
              <a:buFont typeface="Arial" panose="020B0604020202020204" pitchFamily="34" charset="0"/>
              <a:buChar char="•"/>
            </a:pPr>
            <a:r>
              <a:rPr lang="en-US" sz="3200" dirty="0">
                <a:latin typeface="Arial" panose="020B0604020202020204" pitchFamily="34" charset="0"/>
                <a:cs typeface="Arial" panose="020B0604020202020204" pitchFamily="34" charset="0"/>
              </a:rPr>
              <a:t>Azure Internal Load Balancer ( ALB )</a:t>
            </a:r>
          </a:p>
          <a:p>
            <a:pPr marL="742950" lvl="1" indent="-285750" algn="l">
              <a:lnSpc>
                <a:spcPct val="120000"/>
              </a:lnSpc>
              <a:buFont typeface="Arial" panose="020B0604020202020204" pitchFamily="34" charset="0"/>
              <a:buChar char="•"/>
            </a:pPr>
            <a:r>
              <a:rPr lang="en-US" sz="3200" dirty="0">
                <a:latin typeface="Arial" panose="020B0604020202020204" pitchFamily="34" charset="0"/>
                <a:cs typeface="Arial" panose="020B0604020202020204" pitchFamily="34" charset="0"/>
              </a:rPr>
              <a:t>Application Gateway</a:t>
            </a:r>
            <a:r>
              <a:rPr lang="ru-RU" sz="3200" dirty="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Web Application Firewall (WAF)</a:t>
            </a:r>
          </a:p>
          <a:p>
            <a:pPr lvl="0" algn="l">
              <a:lnSpc>
                <a:spcPct val="120000"/>
              </a:lnSpc>
            </a:pPr>
            <a:endParaRPr lang="ru-RU" sz="3200" dirty="0">
              <a:latin typeface="Arial" panose="020B0604020202020204" pitchFamily="34" charset="0"/>
              <a:cs typeface="Arial" panose="020B0604020202020204" pitchFamily="34" charset="0"/>
            </a:endParaRPr>
          </a:p>
        </p:txBody>
      </p:sp>
      <p:sp>
        <p:nvSpPr>
          <p:cNvPr id="4" name="Title 3"/>
          <p:cNvSpPr>
            <a:spLocks noGrp="1"/>
          </p:cNvSpPr>
          <p:nvPr>
            <p:ph type="ctrTitle"/>
          </p:nvPr>
        </p:nvSpPr>
        <p:spPr>
          <a:xfrm>
            <a:off x="69570" y="332359"/>
            <a:ext cx="12064818" cy="552587"/>
          </a:xfrm>
        </p:spPr>
        <p:txBody>
          <a:bodyPr>
            <a:noAutofit/>
          </a:bodyPr>
          <a:lstStyle/>
          <a:p>
            <a:r>
              <a:rPr lang="ru-RU" dirty="0"/>
              <a:t>Балансировка и отказоустойчивость</a:t>
            </a:r>
          </a:p>
        </p:txBody>
      </p:sp>
    </p:spTree>
    <p:extLst>
      <p:ext uri="{BB962C8B-B14F-4D97-AF65-F5344CB8AC3E}">
        <p14:creationId xmlns:p14="http://schemas.microsoft.com/office/powerpoint/2010/main" val="39046906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721" y="195406"/>
            <a:ext cx="11655425" cy="900113"/>
          </a:xfrm>
          <a:prstGeom prst="rect">
            <a:avLst/>
          </a:prstGeom>
        </p:spPr>
        <p:txBody>
          <a:bodyPr/>
          <a:lstStyle/>
          <a:p>
            <a:r>
              <a:rPr lang="ru-RU" dirty="0"/>
              <a:t>Пример</a:t>
            </a:r>
          </a:p>
        </p:txBody>
      </p:sp>
      <p:sp>
        <p:nvSpPr>
          <p:cNvPr id="3" name="Content Placeholder 2"/>
          <p:cNvSpPr>
            <a:spLocks noGrp="1"/>
          </p:cNvSpPr>
          <p:nvPr>
            <p:ph idx="4294967295"/>
          </p:nvPr>
        </p:nvSpPr>
        <p:spPr>
          <a:xfrm>
            <a:off x="263525" y="1095519"/>
            <a:ext cx="11928475" cy="5613400"/>
          </a:xfrm>
          <a:prstGeom prst="rect">
            <a:avLst/>
          </a:prstGeom>
        </p:spPr>
        <p:txBody>
          <a:bodyPr/>
          <a:lstStyle/>
          <a:p>
            <a:pPr marL="0" indent="0">
              <a:buNone/>
            </a:pPr>
            <a:r>
              <a:rPr lang="en-US" sz="1600" b="1" dirty="0">
                <a:latin typeface="+mj-lt"/>
              </a:rPr>
              <a:t>@echo off</a:t>
            </a:r>
          </a:p>
          <a:p>
            <a:pPr marL="0" indent="0">
              <a:buNone/>
            </a:pPr>
            <a:r>
              <a:rPr lang="en-US" sz="1600" b="1" dirty="0">
                <a:latin typeface="+mj-lt"/>
              </a:rPr>
              <a:t>set LOG=%WEBJOBS_DATA_PATH%\%WEBJOBS_RUN_ID%\session.log</a:t>
            </a:r>
          </a:p>
          <a:p>
            <a:pPr marL="0" indent="0">
              <a:buNone/>
            </a:pPr>
            <a:endParaRPr lang="en-US" sz="1600" b="1" dirty="0">
              <a:latin typeface="+mj-lt"/>
            </a:endParaRPr>
          </a:p>
          <a:p>
            <a:pPr marL="0" indent="0">
              <a:buNone/>
            </a:pPr>
            <a:r>
              <a:rPr lang="en-US" sz="1600" b="1" dirty="0">
                <a:latin typeface="+mj-lt"/>
              </a:rPr>
              <a:t>echo WEBJOBS_PATH is %WEBJOBS_PATH%</a:t>
            </a:r>
          </a:p>
          <a:p>
            <a:pPr marL="0" indent="0">
              <a:buNone/>
            </a:pPr>
            <a:r>
              <a:rPr lang="en-US" sz="1600" b="1" dirty="0">
                <a:latin typeface="+mj-lt"/>
              </a:rPr>
              <a:t>echo Running script... &gt;&gt; %LOG%</a:t>
            </a:r>
          </a:p>
          <a:p>
            <a:pPr marL="0" indent="0">
              <a:buNone/>
            </a:pPr>
            <a:r>
              <a:rPr lang="en-US" sz="1600" b="1" dirty="0">
                <a:latin typeface="+mj-lt"/>
              </a:rPr>
              <a:t>date &gt;&gt;%LOG%</a:t>
            </a:r>
          </a:p>
          <a:p>
            <a:pPr marL="0" indent="0">
              <a:buNone/>
            </a:pPr>
            <a:r>
              <a:rPr lang="en-US" sz="1600" b="1" dirty="0">
                <a:latin typeface="+mj-lt"/>
              </a:rPr>
              <a:t>set RESULT=%ERRORLEVEL%</a:t>
            </a:r>
          </a:p>
          <a:p>
            <a:pPr marL="0" indent="0">
              <a:buNone/>
            </a:pPr>
            <a:r>
              <a:rPr lang="en-US" sz="1600" b="1" dirty="0">
                <a:latin typeface="+mj-lt"/>
              </a:rPr>
              <a:t>echo Result code is %RESULT%</a:t>
            </a:r>
          </a:p>
          <a:p>
            <a:pPr marL="0" indent="0">
              <a:buNone/>
            </a:pPr>
            <a:r>
              <a:rPr lang="en-US" sz="1600" b="1" dirty="0">
                <a:latin typeface="+mj-lt"/>
              </a:rPr>
              <a:t> </a:t>
            </a:r>
          </a:p>
          <a:p>
            <a:pPr marL="0" indent="0">
              <a:buNone/>
            </a:pPr>
            <a:r>
              <a:rPr lang="en-US" sz="1600" b="1" dirty="0">
                <a:latin typeface="+mj-lt"/>
              </a:rPr>
              <a:t>rem Dumping session log to Azure log (standard output) when it exists</a:t>
            </a:r>
          </a:p>
          <a:p>
            <a:pPr marL="0" indent="0">
              <a:buNone/>
            </a:pPr>
            <a:r>
              <a:rPr lang="en-US" sz="1600" b="1" dirty="0">
                <a:latin typeface="+mj-lt"/>
              </a:rPr>
              <a:t>if exist %LOG% (</a:t>
            </a:r>
          </a:p>
          <a:p>
            <a:pPr marL="0" indent="0">
              <a:buNone/>
            </a:pPr>
            <a:r>
              <a:rPr lang="en-US" sz="1600" b="1" dirty="0">
                <a:latin typeface="+mj-lt"/>
              </a:rPr>
              <a:t>    echo Session log:</a:t>
            </a:r>
          </a:p>
          <a:p>
            <a:pPr marL="0" indent="0">
              <a:buNone/>
            </a:pPr>
            <a:r>
              <a:rPr lang="en-US" sz="1600" b="1" dirty="0">
                <a:latin typeface="+mj-lt"/>
              </a:rPr>
              <a:t>    type %LOG%</a:t>
            </a:r>
          </a:p>
          <a:p>
            <a:pPr marL="0" indent="0">
              <a:buNone/>
            </a:pPr>
            <a:r>
              <a:rPr lang="en-US" sz="1600" b="1" dirty="0">
                <a:latin typeface="+mj-lt"/>
              </a:rPr>
              <a:t>) </a:t>
            </a:r>
          </a:p>
          <a:p>
            <a:pPr marL="0" indent="0">
              <a:buNone/>
            </a:pPr>
            <a:r>
              <a:rPr lang="en-US" sz="1600" b="1" dirty="0">
                <a:latin typeface="+mj-lt"/>
              </a:rPr>
              <a:t>rem Propagating exit code to Azure</a:t>
            </a:r>
          </a:p>
          <a:p>
            <a:pPr marL="0" indent="0">
              <a:buNone/>
            </a:pPr>
            <a:r>
              <a:rPr lang="en-US" sz="1600" b="1" dirty="0">
                <a:latin typeface="+mj-lt"/>
              </a:rPr>
              <a:t>exit %RESULT%</a:t>
            </a:r>
          </a:p>
          <a:p>
            <a:pPr marL="0" indent="0">
              <a:buNone/>
            </a:pPr>
            <a:endParaRPr lang="en-US" sz="1600" b="1" dirty="0">
              <a:latin typeface="+mj-lt"/>
            </a:endParaRPr>
          </a:p>
        </p:txBody>
      </p:sp>
    </p:spTree>
    <p:extLst>
      <p:ext uri="{BB962C8B-B14F-4D97-AF65-F5344CB8AC3E}">
        <p14:creationId xmlns:p14="http://schemas.microsoft.com/office/powerpoint/2010/main" val="2355682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42868" y="195406"/>
            <a:ext cx="11655425" cy="900113"/>
          </a:xfrm>
          <a:prstGeom prst="rect">
            <a:avLst/>
          </a:prstGeom>
        </p:spPr>
        <p:txBody>
          <a:bodyPr/>
          <a:lstStyle/>
          <a:p>
            <a:r>
              <a:rPr lang="en-US" dirty="0"/>
              <a:t>Azure Web Site: </a:t>
            </a:r>
            <a:r>
              <a:rPr lang="ru-RU" dirty="0"/>
              <a:t>балансировка нагрузки</a:t>
            </a:r>
            <a:r>
              <a:rPr lang="en-US" dirty="0"/>
              <a:t> ARR</a:t>
            </a:r>
            <a:endParaRPr lang="ru-RU" dirty="0"/>
          </a:p>
        </p:txBody>
      </p:sp>
      <p:sp>
        <p:nvSpPr>
          <p:cNvPr id="3" name="Content Placeholder 2"/>
          <p:cNvSpPr>
            <a:spLocks noGrp="1"/>
          </p:cNvSpPr>
          <p:nvPr>
            <p:ph idx="4294967295"/>
          </p:nvPr>
        </p:nvSpPr>
        <p:spPr>
          <a:xfrm>
            <a:off x="242261" y="967928"/>
            <a:ext cx="8873386" cy="4206583"/>
          </a:xfrm>
          <a:prstGeom prst="rect">
            <a:avLst/>
          </a:prstGeom>
        </p:spPr>
        <p:txBody>
          <a:bodyPr/>
          <a:lstStyle/>
          <a:p>
            <a:r>
              <a:rPr lang="ru-RU" sz="1800" b="1" dirty="0">
                <a:latin typeface="+mj-lt"/>
              </a:rPr>
              <a:t>Балансировка между нодами осуществляется при помощи </a:t>
            </a:r>
            <a:r>
              <a:rPr lang="en-US" sz="1800" b="1" dirty="0">
                <a:latin typeface="+mj-lt"/>
              </a:rPr>
              <a:t>ARR</a:t>
            </a:r>
            <a:r>
              <a:rPr lang="ru-RU" sz="1800" b="1" dirty="0">
                <a:latin typeface="+mj-lt"/>
              </a:rPr>
              <a:t> </a:t>
            </a:r>
            <a:r>
              <a:rPr lang="en-US" sz="1800" b="1" dirty="0">
                <a:latin typeface="+mj-lt"/>
              </a:rPr>
              <a:t>– Application Request Routing</a:t>
            </a:r>
            <a:endParaRPr lang="ru-RU" sz="1800" b="1" dirty="0">
              <a:latin typeface="+mj-lt"/>
            </a:endParaRPr>
          </a:p>
          <a:p>
            <a:r>
              <a:rPr lang="ru-RU" sz="1800" b="1" dirty="0">
                <a:latin typeface="+mj-lt"/>
              </a:rPr>
              <a:t>По умолчанию (однако) включен режим </a:t>
            </a:r>
            <a:r>
              <a:rPr lang="en-US" sz="1800" b="1" dirty="0">
                <a:latin typeface="+mj-lt"/>
              </a:rPr>
              <a:t>Session Affinity </a:t>
            </a:r>
            <a:r>
              <a:rPr lang="ru-RU" sz="1800" b="1" dirty="0">
                <a:latin typeface="+mj-lt"/>
              </a:rPr>
              <a:t>в котором по куки клиент попадает на одну и ту же ноду – </a:t>
            </a:r>
            <a:r>
              <a:rPr lang="en-US" sz="1800" b="1" dirty="0" err="1">
                <a:latin typeface="+mj-lt"/>
              </a:rPr>
              <a:t>ARRAffinity</a:t>
            </a:r>
            <a:r>
              <a:rPr lang="en-US" sz="1800" b="1" dirty="0">
                <a:latin typeface="+mj-lt"/>
              </a:rPr>
              <a:t> </a:t>
            </a:r>
          </a:p>
          <a:p>
            <a:endParaRPr lang="ru-RU" sz="1800" b="1" dirty="0">
              <a:latin typeface="+mj-lt"/>
            </a:endParaRPr>
          </a:p>
          <a:p>
            <a:endParaRPr lang="en-US" sz="1800" b="1" dirty="0">
              <a:latin typeface="+mj-lt"/>
            </a:endParaRPr>
          </a:p>
          <a:p>
            <a:endParaRPr lang="en-US" sz="1800" b="1" dirty="0">
              <a:latin typeface="+mj-lt"/>
            </a:endParaRPr>
          </a:p>
        </p:txBody>
      </p:sp>
      <p:pic>
        <p:nvPicPr>
          <p:cNvPr id="2050" name="Picture 2" descr="http://www.short-funny.com/arr-pirate-jok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8541" y="805007"/>
            <a:ext cx="2381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54545" y="2459309"/>
            <a:ext cx="6906290" cy="3105551"/>
          </a:xfrm>
          <a:prstGeom prst="rect">
            <a:avLst/>
          </a:prstGeom>
        </p:spPr>
      </p:pic>
    </p:spTree>
    <p:extLst>
      <p:ext uri="{BB962C8B-B14F-4D97-AF65-F5344CB8AC3E}">
        <p14:creationId xmlns:p14="http://schemas.microsoft.com/office/powerpoint/2010/main" val="1023305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42868" y="195406"/>
            <a:ext cx="11655425" cy="900113"/>
          </a:xfrm>
          <a:prstGeom prst="rect">
            <a:avLst/>
          </a:prstGeom>
        </p:spPr>
        <p:txBody>
          <a:bodyPr/>
          <a:lstStyle/>
          <a:p>
            <a:r>
              <a:rPr lang="en-US" dirty="0"/>
              <a:t>Azure Web Site: </a:t>
            </a:r>
            <a:r>
              <a:rPr lang="ru-RU" dirty="0"/>
              <a:t>балансировка нагрузки</a:t>
            </a:r>
            <a:r>
              <a:rPr lang="en-US" dirty="0"/>
              <a:t> ARR</a:t>
            </a:r>
            <a:endParaRPr lang="ru-RU" dirty="0"/>
          </a:p>
        </p:txBody>
      </p:sp>
      <p:pic>
        <p:nvPicPr>
          <p:cNvPr id="2050" name="Picture 2" descr="http://www.short-funny.com/arr-pirate-jok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8541" y="805007"/>
            <a:ext cx="2381250" cy="238125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339243" y="821221"/>
            <a:ext cx="5895302" cy="569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sz="1600" b="1" dirty="0">
                <a:latin typeface="+mj-lt"/>
              </a:rPr>
              <a:t>Либо в </a:t>
            </a:r>
            <a:r>
              <a:rPr lang="en-US" sz="1600" b="1" dirty="0">
                <a:latin typeface="+mj-lt"/>
              </a:rPr>
              <a:t>Azure Resources Explorer ( resources.azure.com)  :</a:t>
            </a:r>
          </a:p>
        </p:txBody>
      </p:sp>
      <p:pic>
        <p:nvPicPr>
          <p:cNvPr id="5" name="Picture 4"/>
          <p:cNvPicPr>
            <a:picLocks noChangeAspect="1"/>
          </p:cNvPicPr>
          <p:nvPr/>
        </p:nvPicPr>
        <p:blipFill>
          <a:blip r:embed="rId3"/>
          <a:stretch>
            <a:fillRect/>
          </a:stretch>
        </p:blipFill>
        <p:spPr>
          <a:xfrm>
            <a:off x="339243" y="1326560"/>
            <a:ext cx="9065802" cy="3186257"/>
          </a:xfrm>
          <a:prstGeom prst="rect">
            <a:avLst/>
          </a:prstGeom>
        </p:spPr>
      </p:pic>
    </p:spTree>
    <p:extLst>
      <p:ext uri="{BB962C8B-B14F-4D97-AF65-F5344CB8AC3E}">
        <p14:creationId xmlns:p14="http://schemas.microsoft.com/office/powerpoint/2010/main" val="1429378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42868" y="195406"/>
            <a:ext cx="11655425" cy="900113"/>
          </a:xfrm>
          <a:prstGeom prst="rect">
            <a:avLst/>
          </a:prstGeom>
        </p:spPr>
        <p:txBody>
          <a:bodyPr/>
          <a:lstStyle/>
          <a:p>
            <a:r>
              <a:rPr lang="en-US" dirty="0"/>
              <a:t>Azure Web Site: </a:t>
            </a:r>
            <a:r>
              <a:rPr lang="ru-RU" dirty="0"/>
              <a:t>балансировка нагрузки</a:t>
            </a:r>
            <a:r>
              <a:rPr lang="en-US" dirty="0"/>
              <a:t> ARR</a:t>
            </a:r>
            <a:endParaRPr lang="ru-RU" dirty="0"/>
          </a:p>
        </p:txBody>
      </p:sp>
      <p:pic>
        <p:nvPicPr>
          <p:cNvPr id="2050" name="Picture 2" descr="http://www.short-funny.com/arr-pirate-jok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8541" y="805007"/>
            <a:ext cx="2381250" cy="238125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339243" y="821221"/>
            <a:ext cx="5895302" cy="569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sz="1600" b="1" dirty="0">
                <a:latin typeface="+mj-lt"/>
              </a:rPr>
              <a:t>Либо в </a:t>
            </a:r>
            <a:r>
              <a:rPr lang="en-US" sz="1600" b="1" dirty="0">
                <a:latin typeface="+mj-lt"/>
              </a:rPr>
              <a:t>Azure Resources Explorer ( resources.azure.com)  :</a:t>
            </a:r>
          </a:p>
        </p:txBody>
      </p:sp>
      <p:pic>
        <p:nvPicPr>
          <p:cNvPr id="5" name="Picture 4"/>
          <p:cNvPicPr>
            <a:picLocks noChangeAspect="1"/>
          </p:cNvPicPr>
          <p:nvPr/>
        </p:nvPicPr>
        <p:blipFill>
          <a:blip r:embed="rId3"/>
          <a:stretch>
            <a:fillRect/>
          </a:stretch>
        </p:blipFill>
        <p:spPr>
          <a:xfrm>
            <a:off x="339243" y="1326560"/>
            <a:ext cx="9065802" cy="3186257"/>
          </a:xfrm>
          <a:prstGeom prst="rect">
            <a:avLst/>
          </a:prstGeom>
        </p:spPr>
      </p:pic>
    </p:spTree>
    <p:extLst>
      <p:ext uri="{BB962C8B-B14F-4D97-AF65-F5344CB8AC3E}">
        <p14:creationId xmlns:p14="http://schemas.microsoft.com/office/powerpoint/2010/main" val="4100101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42868" y="195406"/>
            <a:ext cx="11655425" cy="900113"/>
          </a:xfrm>
          <a:prstGeom prst="rect">
            <a:avLst/>
          </a:prstGeom>
        </p:spPr>
        <p:txBody>
          <a:bodyPr/>
          <a:lstStyle/>
          <a:p>
            <a:r>
              <a:rPr lang="en-US" dirty="0"/>
              <a:t>Azure Web Site: </a:t>
            </a:r>
            <a:r>
              <a:rPr lang="ru-RU" dirty="0"/>
              <a:t>балансировка нагрузки</a:t>
            </a:r>
            <a:r>
              <a:rPr lang="en-US" dirty="0"/>
              <a:t> ARR</a:t>
            </a:r>
            <a:endParaRPr lang="ru-RU" dirty="0"/>
          </a:p>
        </p:txBody>
      </p:sp>
      <p:pic>
        <p:nvPicPr>
          <p:cNvPr id="2050" name="Picture 2" descr="http://www.short-funny.com/arr-pirate-jok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8541" y="805007"/>
            <a:ext cx="2381250" cy="238125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339243" y="821221"/>
            <a:ext cx="5895302" cy="569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sz="1600" b="1" dirty="0">
                <a:latin typeface="+mj-lt"/>
              </a:rPr>
              <a:t>Либо в </a:t>
            </a:r>
            <a:r>
              <a:rPr lang="en-US" sz="1600" b="1" dirty="0" err="1">
                <a:latin typeface="+mj-lt"/>
              </a:rPr>
              <a:t>web.config</a:t>
            </a:r>
            <a:r>
              <a:rPr lang="en-US" sz="1600" b="1" dirty="0">
                <a:latin typeface="+mj-lt"/>
              </a:rPr>
              <a:t> </a:t>
            </a:r>
          </a:p>
          <a:p>
            <a:pPr marL="0" indent="0">
              <a:buNone/>
            </a:pPr>
            <a:endParaRPr lang="en-US" sz="1600" b="1" dirty="0">
              <a:latin typeface="+mj-lt"/>
            </a:endParaRPr>
          </a:p>
        </p:txBody>
      </p:sp>
      <p:pic>
        <p:nvPicPr>
          <p:cNvPr id="4" name="Picture 3"/>
          <p:cNvPicPr>
            <a:picLocks noChangeAspect="1"/>
          </p:cNvPicPr>
          <p:nvPr/>
        </p:nvPicPr>
        <p:blipFill>
          <a:blip r:embed="rId3"/>
          <a:stretch>
            <a:fillRect/>
          </a:stretch>
        </p:blipFill>
        <p:spPr>
          <a:xfrm>
            <a:off x="863896" y="1548365"/>
            <a:ext cx="8775898" cy="3037811"/>
          </a:xfrm>
          <a:prstGeom prst="rect">
            <a:avLst/>
          </a:prstGeom>
        </p:spPr>
      </p:pic>
    </p:spTree>
    <p:extLst>
      <p:ext uri="{BB962C8B-B14F-4D97-AF65-F5344CB8AC3E}">
        <p14:creationId xmlns:p14="http://schemas.microsoft.com/office/powerpoint/2010/main" val="410362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721" y="195406"/>
            <a:ext cx="12306588" cy="900113"/>
          </a:xfrm>
          <a:prstGeom prst="rect">
            <a:avLst/>
          </a:prstGeom>
        </p:spPr>
        <p:txBody>
          <a:bodyPr/>
          <a:lstStyle/>
          <a:p>
            <a:r>
              <a:rPr lang="en-US" dirty="0"/>
              <a:t>Failover – main hosting </a:t>
            </a:r>
            <a:r>
              <a:rPr lang="en-US" dirty="0" err="1"/>
              <a:t>on-premise</a:t>
            </a:r>
            <a:r>
              <a:rPr lang="en-US" dirty="0"/>
              <a:t>, Azure- backup</a:t>
            </a:r>
            <a:endParaRPr lang="ru-RU" dirty="0"/>
          </a:p>
        </p:txBody>
      </p:sp>
      <p:sp>
        <p:nvSpPr>
          <p:cNvPr id="6" name="Rectangle 5"/>
          <p:cNvSpPr/>
          <p:nvPr/>
        </p:nvSpPr>
        <p:spPr>
          <a:xfrm>
            <a:off x="261624" y="1014627"/>
            <a:ext cx="10259291" cy="623455"/>
          </a:xfrm>
          <a:prstGeom prst="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1" i="1" dirty="0">
                <a:solidFill>
                  <a:schemeClr val="tx1"/>
                </a:solidFill>
              </a:rPr>
              <a:t>Azure DNS:</a:t>
            </a:r>
          </a:p>
          <a:p>
            <a:r>
              <a:rPr lang="en-US" b="1" dirty="0">
                <a:solidFill>
                  <a:schemeClr val="tx1"/>
                </a:solidFill>
              </a:rPr>
              <a:t>            </a:t>
            </a:r>
            <a:r>
              <a:rPr lang="en-US" b="1" dirty="0">
                <a:solidFill>
                  <a:schemeClr val="tx1"/>
                </a:solidFill>
                <a:hlinkClick r:id="rId2"/>
              </a:rPr>
              <a:t>*.cloudtechnologies.org</a:t>
            </a:r>
            <a:r>
              <a:rPr lang="en-US" b="1" dirty="0">
                <a:solidFill>
                  <a:schemeClr val="tx1"/>
                </a:solidFill>
              </a:rPr>
              <a:t> CNAME </a:t>
            </a:r>
            <a:r>
              <a:rPr lang="en-US" b="1" u="sng" dirty="0">
                <a:solidFill>
                  <a:srgbClr val="0070C0"/>
                </a:solidFill>
              </a:rPr>
              <a:t>cloudtechnologies-org.trafficmanager.net</a:t>
            </a:r>
            <a:endParaRPr lang="ru-RU" b="1" u="sng" dirty="0">
              <a:solidFill>
                <a:srgbClr val="0070C0"/>
              </a:solidFill>
            </a:endParaRPr>
          </a:p>
        </p:txBody>
      </p:sp>
      <p:sp>
        <p:nvSpPr>
          <p:cNvPr id="7" name="Rectangle 6"/>
          <p:cNvSpPr/>
          <p:nvPr/>
        </p:nvSpPr>
        <p:spPr>
          <a:xfrm>
            <a:off x="332507" y="2644774"/>
            <a:ext cx="10259291" cy="623455"/>
          </a:xfrm>
          <a:prstGeom prst="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1" i="1" dirty="0">
                <a:solidFill>
                  <a:schemeClr val="tx1"/>
                </a:solidFill>
              </a:rPr>
              <a:t>Azure Traffic Manager profile:</a:t>
            </a:r>
          </a:p>
          <a:p>
            <a:pPr algn="ctr"/>
            <a:r>
              <a:rPr lang="en-US" b="1" dirty="0">
                <a:solidFill>
                  <a:schemeClr val="tx1"/>
                </a:solidFill>
              </a:rPr>
              <a:t>DNS layer: </a:t>
            </a:r>
            <a:r>
              <a:rPr lang="en-US" b="1" u="sng" dirty="0">
                <a:solidFill>
                  <a:srgbClr val="0070C0"/>
                </a:solidFill>
              </a:rPr>
              <a:t>cloudtechnologies-org.trafficmanager.net</a:t>
            </a:r>
            <a:r>
              <a:rPr lang="en-US" b="1" dirty="0">
                <a:solidFill>
                  <a:schemeClr val="tx1"/>
                </a:solidFill>
              </a:rPr>
              <a:t> Priority Routing (failover )</a:t>
            </a:r>
            <a:endParaRPr lang="ru-RU" b="1" dirty="0">
              <a:solidFill>
                <a:schemeClr val="tx1"/>
              </a:solidFill>
            </a:endParaRPr>
          </a:p>
        </p:txBody>
      </p:sp>
      <p:sp>
        <p:nvSpPr>
          <p:cNvPr id="8" name="Rectangle 7"/>
          <p:cNvSpPr/>
          <p:nvPr/>
        </p:nvSpPr>
        <p:spPr>
          <a:xfrm>
            <a:off x="332507" y="4430567"/>
            <a:ext cx="11455456" cy="1856819"/>
          </a:xfrm>
          <a:prstGeom prst="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1" i="1" dirty="0">
                <a:solidFill>
                  <a:schemeClr val="tx1"/>
                </a:solidFill>
              </a:rPr>
              <a:t>Endpoint list:</a:t>
            </a:r>
          </a:p>
          <a:p>
            <a:endParaRPr lang="en-US" b="1" dirty="0">
              <a:solidFill>
                <a:schemeClr val="tx1"/>
              </a:solidFill>
            </a:endParaRPr>
          </a:p>
          <a:p>
            <a:r>
              <a:rPr lang="en-US" b="1" dirty="0">
                <a:solidFill>
                  <a:schemeClr val="tx1"/>
                </a:solidFill>
              </a:rPr>
              <a:t>default (priority 1) - External (</a:t>
            </a:r>
            <a:r>
              <a:rPr lang="en-US" b="1" dirty="0" err="1">
                <a:solidFill>
                  <a:schemeClr val="tx1"/>
                </a:solidFill>
              </a:rPr>
              <a:t>on-premise</a:t>
            </a:r>
            <a:r>
              <a:rPr lang="en-US" b="1" dirty="0">
                <a:solidFill>
                  <a:schemeClr val="tx1"/>
                </a:solidFill>
              </a:rPr>
              <a:t>) hosting: </a:t>
            </a:r>
            <a:r>
              <a:rPr lang="en-US" b="1" u="sng" dirty="0">
                <a:solidFill>
                  <a:srgbClr val="0070C0"/>
                </a:solidFill>
              </a:rPr>
              <a:t>infobox.cloudtechnologies.org</a:t>
            </a:r>
            <a:r>
              <a:rPr lang="en-US" b="1" dirty="0">
                <a:solidFill>
                  <a:schemeClr val="tx1"/>
                </a:solidFill>
              </a:rPr>
              <a:t> ( IP = 92.243.94.73 ) </a:t>
            </a:r>
          </a:p>
          <a:p>
            <a:r>
              <a:rPr lang="en-US" b="1" dirty="0">
                <a:solidFill>
                  <a:schemeClr val="tx1"/>
                </a:solidFill>
              </a:rPr>
              <a:t>1</a:t>
            </a:r>
            <a:r>
              <a:rPr lang="en-US" b="1" baseline="30000" dirty="0">
                <a:solidFill>
                  <a:schemeClr val="tx1"/>
                </a:solidFill>
              </a:rPr>
              <a:t>st</a:t>
            </a:r>
            <a:r>
              <a:rPr lang="en-US" b="1" dirty="0">
                <a:solidFill>
                  <a:schemeClr val="tx1"/>
                </a:solidFill>
              </a:rPr>
              <a:t> backup (priority 2)  – Azure Web App: </a:t>
            </a:r>
            <a:r>
              <a:rPr lang="en-US" b="1" u="sng" dirty="0">
                <a:solidFill>
                  <a:srgbClr val="0070C0"/>
                </a:solidFill>
              </a:rPr>
              <a:t>cloudtechnologies-org.azurewebsites.net</a:t>
            </a:r>
          </a:p>
          <a:p>
            <a:r>
              <a:rPr lang="en-US" b="1" dirty="0">
                <a:solidFill>
                  <a:schemeClr val="tx1"/>
                </a:solidFill>
              </a:rPr>
              <a:t>2</a:t>
            </a:r>
            <a:r>
              <a:rPr lang="en-US" b="1" baseline="30000" dirty="0">
                <a:solidFill>
                  <a:schemeClr val="tx1"/>
                </a:solidFill>
              </a:rPr>
              <a:t>nd</a:t>
            </a:r>
            <a:r>
              <a:rPr lang="en-US" b="1" dirty="0">
                <a:solidFill>
                  <a:schemeClr val="tx1"/>
                </a:solidFill>
              </a:rPr>
              <a:t> backup ( priority 3) – Azure Linux Web App: </a:t>
            </a:r>
            <a:r>
              <a:rPr lang="en-US" b="1" u="sng" dirty="0">
                <a:solidFill>
                  <a:srgbClr val="0070C0"/>
                </a:solidFill>
              </a:rPr>
              <a:t>cloudtech-org-linux-php.azurewebsites.net</a:t>
            </a:r>
          </a:p>
        </p:txBody>
      </p:sp>
      <p:cxnSp>
        <p:nvCxnSpPr>
          <p:cNvPr id="13" name="Straight Arrow Connector 12"/>
          <p:cNvCxnSpPr/>
          <p:nvPr/>
        </p:nvCxnSpPr>
        <p:spPr>
          <a:xfrm>
            <a:off x="5025656" y="1638082"/>
            <a:ext cx="15304" cy="1006692"/>
          </a:xfrm>
          <a:prstGeom prst="straightConnector1">
            <a:avLst/>
          </a:prstGeom>
          <a:ln w="101600" cmpd="sng">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025656" y="3346052"/>
            <a:ext cx="15304" cy="1006692"/>
          </a:xfrm>
          <a:prstGeom prst="straightConnector1">
            <a:avLst/>
          </a:prstGeom>
          <a:ln w="101600" cmpd="sng">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9788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721" y="195406"/>
            <a:ext cx="12306588" cy="900113"/>
          </a:xfrm>
          <a:prstGeom prst="rect">
            <a:avLst/>
          </a:prstGeom>
        </p:spPr>
        <p:txBody>
          <a:bodyPr/>
          <a:lstStyle/>
          <a:p>
            <a:r>
              <a:rPr lang="en-US" dirty="0"/>
              <a:t>Application gateway load balancing</a:t>
            </a:r>
            <a:endParaRPr lang="ru-RU" dirty="0"/>
          </a:p>
        </p:txBody>
      </p:sp>
      <p:sp>
        <p:nvSpPr>
          <p:cNvPr id="6" name="Rectangle 5"/>
          <p:cNvSpPr/>
          <p:nvPr/>
        </p:nvSpPr>
        <p:spPr>
          <a:xfrm>
            <a:off x="261624" y="1014627"/>
            <a:ext cx="10259291" cy="623455"/>
          </a:xfrm>
          <a:prstGeom prst="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1" i="1" dirty="0">
                <a:solidFill>
                  <a:schemeClr val="tx1"/>
                </a:solidFill>
              </a:rPr>
              <a:t>Azure DNS:</a:t>
            </a:r>
          </a:p>
          <a:p>
            <a:r>
              <a:rPr lang="en-US" b="1" dirty="0">
                <a:solidFill>
                  <a:schemeClr val="tx1"/>
                </a:solidFill>
              </a:rPr>
              <a:t>	 </a:t>
            </a:r>
            <a:r>
              <a:rPr lang="en-US" b="1" dirty="0">
                <a:solidFill>
                  <a:schemeClr val="tx1"/>
                </a:solidFill>
                <a:hlinkClick r:id="rId2"/>
              </a:rPr>
              <a:t>gateway.cloudtechnologies.org</a:t>
            </a:r>
            <a:r>
              <a:rPr lang="en-US" b="1" dirty="0">
                <a:solidFill>
                  <a:schemeClr val="tx1"/>
                </a:solidFill>
              </a:rPr>
              <a:t> A record = </a:t>
            </a:r>
            <a:r>
              <a:rPr lang="en-US" b="1" u="sng" dirty="0">
                <a:solidFill>
                  <a:srgbClr val="0070C0"/>
                </a:solidFill>
              </a:rPr>
              <a:t>52.164.244.33</a:t>
            </a:r>
            <a:endParaRPr lang="ru-RU" b="1" u="sng" dirty="0">
              <a:solidFill>
                <a:srgbClr val="0070C0"/>
              </a:solidFill>
            </a:endParaRPr>
          </a:p>
        </p:txBody>
      </p:sp>
      <p:sp>
        <p:nvSpPr>
          <p:cNvPr id="7" name="Rectangle 6"/>
          <p:cNvSpPr/>
          <p:nvPr/>
        </p:nvSpPr>
        <p:spPr>
          <a:xfrm>
            <a:off x="332507" y="2644774"/>
            <a:ext cx="11405837" cy="906500"/>
          </a:xfrm>
          <a:prstGeom prst="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1" i="1" dirty="0">
                <a:solidFill>
                  <a:schemeClr val="tx1"/>
                </a:solidFill>
              </a:rPr>
              <a:t>Azure Application Gateway </a:t>
            </a:r>
            <a:r>
              <a:rPr lang="en-US" b="1" dirty="0">
                <a:solidFill>
                  <a:schemeClr val="tx1"/>
                </a:solidFill>
              </a:rPr>
              <a:t>( </a:t>
            </a:r>
            <a:r>
              <a:rPr lang="en-US" b="1" i="1" dirty="0">
                <a:solidFill>
                  <a:schemeClr val="tx1"/>
                </a:solidFill>
              </a:rPr>
              <a:t>Web Application Firewall</a:t>
            </a:r>
            <a:r>
              <a:rPr lang="en-US" b="1" dirty="0">
                <a:solidFill>
                  <a:schemeClr val="tx1"/>
                </a:solidFill>
              </a:rPr>
              <a:t> is ON ) </a:t>
            </a:r>
          </a:p>
          <a:p>
            <a:r>
              <a:rPr lang="en-US" b="1" dirty="0">
                <a:solidFill>
                  <a:schemeClr val="tx1"/>
                </a:solidFill>
              </a:rPr>
              <a:t>	URL= </a:t>
            </a:r>
            <a:r>
              <a:rPr lang="en-US" b="1" u="sng" dirty="0">
                <a:solidFill>
                  <a:srgbClr val="0070C0"/>
                </a:solidFill>
              </a:rPr>
              <a:t>52.164.244.33</a:t>
            </a:r>
            <a:r>
              <a:rPr lang="en-US" b="1" dirty="0">
                <a:solidFill>
                  <a:schemeClr val="tx1"/>
                </a:solidFill>
              </a:rPr>
              <a:t> (  </a:t>
            </a:r>
            <a:r>
              <a:rPr lang="en-US" b="1" u="sng" dirty="0">
                <a:solidFill>
                  <a:srgbClr val="0070C0"/>
                </a:solidFill>
              </a:rPr>
              <a:t>68a951a5-e787-4cd5-a2a3-4f8e1ce2bfc1.cloudapp.net</a:t>
            </a:r>
            <a:r>
              <a:rPr lang="en-US" b="1" dirty="0">
                <a:solidFill>
                  <a:schemeClr val="tx1"/>
                </a:solidFill>
              </a:rPr>
              <a:t> )</a:t>
            </a:r>
          </a:p>
        </p:txBody>
      </p:sp>
      <p:sp>
        <p:nvSpPr>
          <p:cNvPr id="8" name="Rectangle 7"/>
          <p:cNvSpPr/>
          <p:nvPr/>
        </p:nvSpPr>
        <p:spPr>
          <a:xfrm>
            <a:off x="332507" y="4430567"/>
            <a:ext cx="11767344" cy="1554597"/>
          </a:xfrm>
          <a:prstGeom prst="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1" i="1" dirty="0">
                <a:solidFill>
                  <a:schemeClr val="tx1"/>
                </a:solidFill>
              </a:rPr>
              <a:t>Backend pool</a:t>
            </a:r>
            <a:r>
              <a:rPr lang="en-US" b="1" dirty="0">
                <a:solidFill>
                  <a:schemeClr val="tx1"/>
                </a:solidFill>
              </a:rPr>
              <a:t> (</a:t>
            </a:r>
            <a:r>
              <a:rPr lang="en-US" b="1" dirty="0" err="1">
                <a:solidFill>
                  <a:schemeClr val="tx1"/>
                </a:solidFill>
              </a:rPr>
              <a:t>appGatewayHttpListener</a:t>
            </a:r>
            <a:r>
              <a:rPr lang="en-US" b="1" dirty="0">
                <a:solidFill>
                  <a:schemeClr val="tx1"/>
                </a:solidFill>
              </a:rPr>
              <a:t> with rule1 (no Cookie affinity, 80)):</a:t>
            </a:r>
          </a:p>
          <a:p>
            <a:r>
              <a:rPr lang="en-US" b="1" dirty="0" err="1">
                <a:solidFill>
                  <a:schemeClr val="tx1"/>
                </a:solidFill>
              </a:rPr>
              <a:t>InfoBox</a:t>
            </a:r>
            <a:r>
              <a:rPr lang="en-US" b="1" dirty="0">
                <a:solidFill>
                  <a:schemeClr val="tx1"/>
                </a:solidFill>
              </a:rPr>
              <a:t> hosting: </a:t>
            </a:r>
            <a:r>
              <a:rPr lang="en-US" b="1" u="sng" dirty="0">
                <a:solidFill>
                  <a:srgbClr val="0070C0"/>
                </a:solidFill>
              </a:rPr>
              <a:t>infobox.cloudtechnologies.org</a:t>
            </a:r>
            <a:r>
              <a:rPr lang="en-US" b="1" dirty="0">
                <a:solidFill>
                  <a:schemeClr val="tx1"/>
                </a:solidFill>
              </a:rPr>
              <a:t> ( DNS A record IP = 92.243.94.73 ) </a:t>
            </a:r>
          </a:p>
        </p:txBody>
      </p:sp>
      <p:cxnSp>
        <p:nvCxnSpPr>
          <p:cNvPr id="13" name="Straight Arrow Connector 12"/>
          <p:cNvCxnSpPr/>
          <p:nvPr/>
        </p:nvCxnSpPr>
        <p:spPr>
          <a:xfrm>
            <a:off x="5025656" y="1638082"/>
            <a:ext cx="15304" cy="1006692"/>
          </a:xfrm>
          <a:prstGeom prst="straightConnector1">
            <a:avLst/>
          </a:prstGeom>
          <a:ln w="101600" cmpd="sng">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025656" y="3551274"/>
            <a:ext cx="0" cy="879293"/>
          </a:xfrm>
          <a:prstGeom prst="straightConnector1">
            <a:avLst/>
          </a:prstGeom>
          <a:ln w="101600" cmpd="sng">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5718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42868" y="195406"/>
            <a:ext cx="11655425" cy="900113"/>
          </a:xfrm>
          <a:prstGeom prst="rect">
            <a:avLst/>
          </a:prstGeom>
        </p:spPr>
        <p:txBody>
          <a:bodyPr/>
          <a:lstStyle/>
          <a:p>
            <a:r>
              <a:rPr lang="en-US" dirty="0"/>
              <a:t>Azure Web Site: </a:t>
            </a:r>
            <a:r>
              <a:rPr lang="ru-RU" dirty="0"/>
              <a:t>инструменты разработчика</a:t>
            </a:r>
          </a:p>
        </p:txBody>
      </p:sp>
      <p:sp>
        <p:nvSpPr>
          <p:cNvPr id="6" name="Content Placeholder 2"/>
          <p:cNvSpPr txBox="1">
            <a:spLocks/>
          </p:cNvSpPr>
          <p:nvPr/>
        </p:nvSpPr>
        <p:spPr>
          <a:xfrm>
            <a:off x="339243" y="821221"/>
            <a:ext cx="5895302" cy="569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b="1" dirty="0">
              <a:latin typeface="+mj-lt"/>
            </a:endParaRPr>
          </a:p>
        </p:txBody>
      </p:sp>
      <p:sp>
        <p:nvSpPr>
          <p:cNvPr id="5" name="Content Placeholder 2"/>
          <p:cNvSpPr txBox="1">
            <a:spLocks/>
          </p:cNvSpPr>
          <p:nvPr/>
        </p:nvSpPr>
        <p:spPr>
          <a:xfrm>
            <a:off x="242260" y="967928"/>
            <a:ext cx="12025939" cy="42065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latin typeface="+mj-lt"/>
              </a:rPr>
              <a:t>Fiddler – </a:t>
            </a:r>
            <a:r>
              <a:rPr lang="ru-RU" sz="1800" b="1" dirty="0">
                <a:latin typeface="+mj-lt"/>
              </a:rPr>
              <a:t>для отладки </a:t>
            </a:r>
            <a:r>
              <a:rPr lang="en-US" sz="1800" b="1" dirty="0">
                <a:latin typeface="+mj-lt"/>
              </a:rPr>
              <a:t>HTTP </a:t>
            </a:r>
            <a:r>
              <a:rPr lang="ru-RU" sz="1800" b="1" dirty="0">
                <a:latin typeface="+mj-lt"/>
              </a:rPr>
              <a:t>трафика на клиентской </a:t>
            </a:r>
            <a:r>
              <a:rPr lang="en-US" sz="1800" b="1" dirty="0">
                <a:latin typeface="+mj-lt"/>
              </a:rPr>
              <a:t>Windows </a:t>
            </a:r>
            <a:r>
              <a:rPr lang="ru-RU" sz="1800" b="1" dirty="0">
                <a:latin typeface="+mj-lt"/>
              </a:rPr>
              <a:t>машине</a:t>
            </a:r>
          </a:p>
          <a:p>
            <a:r>
              <a:rPr lang="en-US" sz="1800" b="1" dirty="0" err="1">
                <a:latin typeface="+mj-lt"/>
              </a:rPr>
              <a:t>Tcpdump</a:t>
            </a:r>
            <a:r>
              <a:rPr lang="en-US" sz="1800" b="1" dirty="0">
                <a:latin typeface="+mj-lt"/>
              </a:rPr>
              <a:t> –</a:t>
            </a:r>
            <a:r>
              <a:rPr lang="ru-RU" sz="1800" b="1" dirty="0">
                <a:latin typeface="+mj-lt"/>
              </a:rPr>
              <a:t> популярный инструмент для </a:t>
            </a:r>
            <a:r>
              <a:rPr lang="en-US" sz="1800" b="1" dirty="0" err="1">
                <a:latin typeface="+mj-lt"/>
              </a:rPr>
              <a:t>linux</a:t>
            </a:r>
            <a:r>
              <a:rPr lang="ru-RU" sz="1800" b="1" dirty="0">
                <a:latin typeface="+mj-lt"/>
              </a:rPr>
              <a:t>, умеет дампить </a:t>
            </a:r>
            <a:r>
              <a:rPr lang="en-US" sz="1800" b="1" dirty="0">
                <a:latin typeface="+mj-lt"/>
              </a:rPr>
              <a:t>UDP </a:t>
            </a:r>
            <a:r>
              <a:rPr lang="ru-RU" sz="1800" b="1" dirty="0">
                <a:latin typeface="+mj-lt"/>
              </a:rPr>
              <a:t>трафик</a:t>
            </a:r>
          </a:p>
          <a:p>
            <a:r>
              <a:rPr lang="en-US" sz="1800" b="1" dirty="0" err="1">
                <a:latin typeface="+mj-lt"/>
              </a:rPr>
              <a:t>Httpry</a:t>
            </a:r>
            <a:r>
              <a:rPr lang="en-US" sz="1800" b="1" dirty="0">
                <a:latin typeface="+mj-lt"/>
              </a:rPr>
              <a:t> – </a:t>
            </a:r>
            <a:r>
              <a:rPr lang="ru-RU" sz="1800" b="1" dirty="0">
                <a:latin typeface="+mj-lt"/>
              </a:rPr>
              <a:t>тул для логгирования трафика на </a:t>
            </a:r>
            <a:r>
              <a:rPr lang="en-US" sz="1800" b="1" dirty="0" err="1">
                <a:latin typeface="+mj-lt"/>
              </a:rPr>
              <a:t>linux</a:t>
            </a:r>
            <a:endParaRPr lang="ru-RU" sz="1800" b="1" dirty="0">
              <a:latin typeface="+mj-lt"/>
            </a:endParaRPr>
          </a:p>
          <a:p>
            <a:r>
              <a:rPr lang="en-US" sz="1800" b="1" dirty="0">
                <a:latin typeface="+mj-lt"/>
              </a:rPr>
              <a:t>Digwebinterface.com  - </a:t>
            </a:r>
            <a:r>
              <a:rPr lang="ru-RU" sz="1800" b="1" dirty="0">
                <a:latin typeface="+mj-lt"/>
              </a:rPr>
              <a:t>правильный способ для проверки </a:t>
            </a:r>
            <a:r>
              <a:rPr lang="en-US" sz="1800" b="1" dirty="0">
                <a:latin typeface="+mj-lt"/>
              </a:rPr>
              <a:t>DNS </a:t>
            </a:r>
            <a:r>
              <a:rPr lang="ru-RU" sz="1800" b="1" dirty="0">
                <a:latin typeface="+mj-lt"/>
              </a:rPr>
              <a:t>записей, умеет использовать разные </a:t>
            </a:r>
            <a:r>
              <a:rPr lang="en-US" sz="1800" b="1" dirty="0">
                <a:latin typeface="+mj-lt"/>
              </a:rPr>
              <a:t>name</a:t>
            </a:r>
            <a:r>
              <a:rPr lang="ru-RU" sz="1800" b="1" dirty="0">
                <a:latin typeface="+mj-lt"/>
              </a:rPr>
              <a:t>-сервера</a:t>
            </a:r>
          </a:p>
          <a:p>
            <a:r>
              <a:rPr lang="ru-RU" sz="1800" b="1" dirty="0">
                <a:latin typeface="+mj-lt"/>
              </a:rPr>
              <a:t>Все веб-сайты </a:t>
            </a:r>
            <a:r>
              <a:rPr lang="en-US" sz="1800" b="1" dirty="0">
                <a:latin typeface="+mj-lt"/>
              </a:rPr>
              <a:t>System Control Management Kudu -  https://&lt;mySite&gt;.scm.azurewebsites.net/</a:t>
            </a:r>
          </a:p>
          <a:p>
            <a:r>
              <a:rPr lang="ru-RU" sz="1800" b="1" dirty="0">
                <a:latin typeface="+mj-lt"/>
              </a:rPr>
              <a:t>Для эмуляции простой нагрузки на веб сайт можно использовать </a:t>
            </a:r>
            <a:r>
              <a:rPr lang="en-US" sz="1800" b="1" dirty="0">
                <a:latin typeface="+mj-lt"/>
              </a:rPr>
              <a:t>Apache Benchmark – ab</a:t>
            </a:r>
          </a:p>
          <a:p>
            <a:r>
              <a:rPr lang="ru-RU" sz="1800" b="1" dirty="0">
                <a:latin typeface="+mj-lt"/>
              </a:rPr>
              <a:t>Важный тул для работы с </a:t>
            </a:r>
            <a:r>
              <a:rPr lang="en-US" sz="1800" b="1" dirty="0">
                <a:latin typeface="+mj-lt"/>
              </a:rPr>
              <a:t>Azure :  </a:t>
            </a:r>
            <a:r>
              <a:rPr lang="en-US" b="1" dirty="0">
                <a:latin typeface="+mj-lt"/>
              </a:rPr>
              <a:t>resources.azure.com</a:t>
            </a:r>
          </a:p>
          <a:p>
            <a:r>
              <a:rPr lang="ru-RU" sz="1800" b="1" dirty="0">
                <a:latin typeface="+mj-lt"/>
              </a:rPr>
              <a:t>Логи можно загрузить через </a:t>
            </a:r>
            <a:r>
              <a:rPr lang="en-US" sz="1800" b="1" dirty="0">
                <a:latin typeface="+mj-lt"/>
              </a:rPr>
              <a:t>Kudu - </a:t>
            </a:r>
            <a:r>
              <a:rPr lang="en-US" sz="1800" b="1" dirty="0"/>
              <a:t>https://&lt;mySite&gt;.scm.azurewebsites.net/api/zip/LogFiles</a:t>
            </a:r>
            <a:endParaRPr lang="en-US" sz="1800" b="1" dirty="0">
              <a:latin typeface="+mj-lt"/>
            </a:endParaRPr>
          </a:p>
          <a:p>
            <a:endParaRPr lang="en-US" sz="1800" b="1" dirty="0">
              <a:latin typeface="+mj-lt"/>
            </a:endParaRPr>
          </a:p>
        </p:txBody>
      </p:sp>
    </p:spTree>
    <p:extLst>
      <p:ext uri="{BB962C8B-B14F-4D97-AF65-F5344CB8AC3E}">
        <p14:creationId xmlns:p14="http://schemas.microsoft.com/office/powerpoint/2010/main" val="31520668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42868" y="195406"/>
            <a:ext cx="11655425" cy="900113"/>
          </a:xfrm>
          <a:prstGeom prst="rect">
            <a:avLst/>
          </a:prstGeom>
        </p:spPr>
        <p:txBody>
          <a:bodyPr/>
          <a:lstStyle/>
          <a:p>
            <a:r>
              <a:rPr lang="en-US" dirty="0"/>
              <a:t>Azure Web Site: </a:t>
            </a:r>
            <a:r>
              <a:rPr lang="ru-RU" dirty="0"/>
              <a:t>полезные тонкости</a:t>
            </a:r>
          </a:p>
        </p:txBody>
      </p:sp>
      <p:sp>
        <p:nvSpPr>
          <p:cNvPr id="6" name="Content Placeholder 2"/>
          <p:cNvSpPr txBox="1">
            <a:spLocks/>
          </p:cNvSpPr>
          <p:nvPr/>
        </p:nvSpPr>
        <p:spPr>
          <a:xfrm>
            <a:off x="339243" y="821221"/>
            <a:ext cx="5895302" cy="569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b="1" dirty="0">
              <a:latin typeface="+mj-lt"/>
            </a:endParaRPr>
          </a:p>
        </p:txBody>
      </p:sp>
      <p:sp>
        <p:nvSpPr>
          <p:cNvPr id="3" name="Rectangle 1"/>
          <p:cNvSpPr>
            <a:spLocks noChangeArrowheads="1"/>
          </p:cNvSpPr>
          <p:nvPr/>
        </p:nvSpPr>
        <p:spPr bwMode="auto">
          <a:xfrm>
            <a:off x="850502" y="1721334"/>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4000" b="0" i="0" u="none" strike="noStrike" cap="none" normalizeH="0" baseline="0" dirty="0">
              <a:ln>
                <a:noFill/>
              </a:ln>
              <a:solidFill>
                <a:schemeClr val="tx1"/>
              </a:solidFill>
              <a:effectLst/>
              <a:latin typeface="Arial" panose="020B0604020202020204" pitchFamily="34" charset="0"/>
            </a:endParaRPr>
          </a:p>
        </p:txBody>
      </p:sp>
      <p:sp>
        <p:nvSpPr>
          <p:cNvPr id="5" name="Content Placeholder 2"/>
          <p:cNvSpPr txBox="1">
            <a:spLocks/>
          </p:cNvSpPr>
          <p:nvPr/>
        </p:nvSpPr>
        <p:spPr>
          <a:xfrm>
            <a:off x="242261" y="967928"/>
            <a:ext cx="11568740" cy="56614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sz="1800" b="1" dirty="0">
                <a:latin typeface="+mj-lt"/>
              </a:rPr>
              <a:t> </a:t>
            </a:r>
            <a:r>
              <a:rPr lang="en-US" sz="1800" b="1" dirty="0" err="1">
                <a:latin typeface="+mj-lt"/>
              </a:rPr>
              <a:t>Доступ</a:t>
            </a:r>
            <a:r>
              <a:rPr lang="en-US" sz="1800" b="1" dirty="0">
                <a:latin typeface="+mj-lt"/>
              </a:rPr>
              <a:t> к</a:t>
            </a:r>
            <a:r>
              <a:rPr lang="ru-RU" sz="1800" b="1" dirty="0">
                <a:latin typeface="+mj-lt"/>
              </a:rPr>
              <a:t> </a:t>
            </a:r>
            <a:r>
              <a:rPr lang="en-US" sz="1800" b="1" dirty="0">
                <a:latin typeface="+mj-lt"/>
              </a:rPr>
              <a:t>KUDU </a:t>
            </a:r>
            <a:r>
              <a:rPr lang="ru-RU" sz="1800" b="1" dirty="0">
                <a:latin typeface="+mj-lt"/>
              </a:rPr>
              <a:t>можно получить вот так </a:t>
            </a:r>
            <a:r>
              <a:rPr lang="en-US" sz="1800" b="1" dirty="0">
                <a:latin typeface="+mj-lt"/>
              </a:rPr>
              <a:t>https://{userName}:{password}@{siteName}.scm.azurewebsites.net/deploy {</a:t>
            </a:r>
            <a:r>
              <a:rPr lang="en-US" sz="1800" b="1" dirty="0" err="1">
                <a:latin typeface="+mj-lt"/>
              </a:rPr>
              <a:t>userName</a:t>
            </a:r>
            <a:r>
              <a:rPr lang="en-US" sz="1800" b="1" dirty="0">
                <a:latin typeface="+mj-lt"/>
              </a:rPr>
              <a:t>}</a:t>
            </a:r>
            <a:r>
              <a:rPr lang="ru-RU" sz="1800" b="1" dirty="0">
                <a:latin typeface="+mj-lt"/>
              </a:rPr>
              <a:t> и</a:t>
            </a:r>
            <a:r>
              <a:rPr lang="en-US" sz="1800" b="1" dirty="0">
                <a:latin typeface="+mj-lt"/>
              </a:rPr>
              <a:t> {password} - </a:t>
            </a:r>
            <a:r>
              <a:rPr lang="ru-RU" sz="1800" b="1" dirty="0">
                <a:latin typeface="+mj-lt"/>
              </a:rPr>
              <a:t>параметры из </a:t>
            </a:r>
            <a:r>
              <a:rPr lang="en-US" sz="1800" b="1" dirty="0">
                <a:latin typeface="+mj-lt"/>
              </a:rPr>
              <a:t>Publisher profile</a:t>
            </a:r>
            <a:endParaRPr lang="ru-RU" sz="1800" b="1" dirty="0">
              <a:latin typeface="+mj-lt"/>
            </a:endParaRPr>
          </a:p>
          <a:p>
            <a:r>
              <a:rPr lang="ru-RU" sz="1800" b="1" dirty="0">
                <a:latin typeface="+mj-lt"/>
              </a:rPr>
              <a:t>Для определения хоста ( в случае кластера ) полезно смотреть на </a:t>
            </a:r>
            <a:r>
              <a:rPr lang="en-US" sz="1800" b="1" dirty="0">
                <a:latin typeface="+mj-lt"/>
              </a:rPr>
              <a:t>hostname</a:t>
            </a:r>
          </a:p>
          <a:p>
            <a:r>
              <a:rPr lang="ru-RU" sz="1800" b="1" dirty="0">
                <a:latin typeface="+mj-lt"/>
              </a:rPr>
              <a:t>Для того чтобы смотреть логи из </a:t>
            </a:r>
            <a:r>
              <a:rPr lang="en-US" sz="1800" b="1" dirty="0">
                <a:latin typeface="+mj-lt"/>
              </a:rPr>
              <a:t>Azure Storage </a:t>
            </a:r>
            <a:r>
              <a:rPr lang="ru-RU" sz="1800" b="1" dirty="0">
                <a:latin typeface="+mj-lt"/>
              </a:rPr>
              <a:t>можно пользоваться </a:t>
            </a:r>
            <a:r>
              <a:rPr lang="en-US" sz="1800" b="1" dirty="0">
                <a:latin typeface="+mj-lt"/>
              </a:rPr>
              <a:t>Azure Storage Explorer - </a:t>
            </a:r>
            <a:r>
              <a:rPr lang="en-US" sz="1800" b="1" dirty="0">
                <a:latin typeface="+mj-lt"/>
                <a:hlinkClick r:id="rId2"/>
              </a:rPr>
              <a:t>storageexplorer.com/</a:t>
            </a:r>
            <a:endParaRPr lang="en-US" sz="1800" b="1" dirty="0">
              <a:latin typeface="+mj-lt"/>
            </a:endParaRPr>
          </a:p>
          <a:p>
            <a:r>
              <a:rPr lang="ru-RU" sz="1800" b="1" dirty="0">
                <a:latin typeface="+mj-lt"/>
              </a:rPr>
              <a:t>Всё что есть в </a:t>
            </a:r>
            <a:r>
              <a:rPr lang="en-US" sz="1800" b="1" dirty="0">
                <a:latin typeface="+mj-lt"/>
              </a:rPr>
              <a:t>Azure – </a:t>
            </a:r>
            <a:r>
              <a:rPr lang="ru-RU" sz="1800" b="1" dirty="0">
                <a:latin typeface="+mj-lt"/>
              </a:rPr>
              <a:t>доступно через </a:t>
            </a:r>
            <a:r>
              <a:rPr lang="en-US" sz="1800" b="1" dirty="0">
                <a:latin typeface="+mj-lt"/>
              </a:rPr>
              <a:t>REST API ( </a:t>
            </a:r>
            <a:r>
              <a:rPr lang="ru-RU" sz="1800" b="1" dirty="0">
                <a:latin typeface="+mj-lt"/>
              </a:rPr>
              <a:t>то есть можно через </a:t>
            </a:r>
            <a:r>
              <a:rPr lang="en-US" sz="1800" b="1" dirty="0" err="1">
                <a:latin typeface="+mj-lt"/>
              </a:rPr>
              <a:t>cUrl</a:t>
            </a:r>
            <a:r>
              <a:rPr lang="en-US" sz="1800" b="1" dirty="0">
                <a:latin typeface="+mj-lt"/>
              </a:rPr>
              <a:t> </a:t>
            </a:r>
            <a:r>
              <a:rPr lang="ru-RU" sz="1800" b="1" dirty="0">
                <a:latin typeface="+mj-lt"/>
              </a:rPr>
              <a:t>использовать </a:t>
            </a:r>
            <a:r>
              <a:rPr lang="en-US" sz="1800" b="1" dirty="0">
                <a:latin typeface="+mj-lt"/>
              </a:rPr>
              <a:t>API</a:t>
            </a:r>
            <a:r>
              <a:rPr lang="ru-RU" sz="1800" b="1" dirty="0">
                <a:latin typeface="+mj-lt"/>
              </a:rPr>
              <a:t>)</a:t>
            </a:r>
          </a:p>
          <a:p>
            <a:r>
              <a:rPr lang="en-US" sz="1800" b="1" dirty="0">
                <a:latin typeface="+mj-lt"/>
              </a:rPr>
              <a:t>_</a:t>
            </a:r>
            <a:r>
              <a:rPr lang="ru-RU" sz="1800" b="1" dirty="0">
                <a:latin typeface="+mj-lt"/>
              </a:rPr>
              <a:t>Почти_всё_ что есть в </a:t>
            </a:r>
            <a:r>
              <a:rPr lang="en-US" sz="1800" b="1" dirty="0">
                <a:latin typeface="+mj-lt"/>
              </a:rPr>
              <a:t>REST API</a:t>
            </a:r>
            <a:r>
              <a:rPr lang="ru-RU" sz="1800" b="1" dirty="0">
                <a:latin typeface="+mj-lt"/>
              </a:rPr>
              <a:t> есть в </a:t>
            </a:r>
            <a:r>
              <a:rPr lang="en-US" sz="1800" b="1" dirty="0">
                <a:latin typeface="+mj-lt"/>
              </a:rPr>
              <a:t>SDK – </a:t>
            </a:r>
            <a:r>
              <a:rPr lang="en-US" sz="1800" b="1" dirty="0" err="1">
                <a:latin typeface="+mj-lt"/>
              </a:rPr>
              <a:t>powershell</a:t>
            </a:r>
            <a:r>
              <a:rPr lang="en-US" sz="1800" b="1" dirty="0">
                <a:latin typeface="+mj-lt"/>
              </a:rPr>
              <a:t> (windows), </a:t>
            </a:r>
            <a:r>
              <a:rPr lang="en-US" sz="1800" b="1" dirty="0" err="1">
                <a:latin typeface="+mj-lt"/>
              </a:rPr>
              <a:t>xplat</a:t>
            </a:r>
            <a:r>
              <a:rPr lang="en-US" sz="1800" b="1" dirty="0">
                <a:latin typeface="+mj-lt"/>
              </a:rPr>
              <a:t> cli (node.js based ) – </a:t>
            </a:r>
            <a:r>
              <a:rPr lang="en-US" sz="1800" b="1" dirty="0" err="1">
                <a:latin typeface="+mj-lt"/>
              </a:rPr>
              <a:t>linux</a:t>
            </a:r>
            <a:r>
              <a:rPr lang="en-US" sz="1800" b="1" dirty="0">
                <a:latin typeface="+mj-lt"/>
              </a:rPr>
              <a:t>/</a:t>
            </a:r>
            <a:r>
              <a:rPr lang="en-US" sz="1800" b="1" dirty="0" err="1">
                <a:latin typeface="+mj-lt"/>
              </a:rPr>
              <a:t>unix</a:t>
            </a:r>
            <a:r>
              <a:rPr lang="ru-RU" sz="1800" b="1" dirty="0">
                <a:latin typeface="+mj-lt"/>
              </a:rPr>
              <a:t> + есть </a:t>
            </a:r>
            <a:r>
              <a:rPr lang="en-US" sz="1800" b="1" dirty="0">
                <a:latin typeface="+mj-lt"/>
              </a:rPr>
              <a:t>SDK </a:t>
            </a:r>
            <a:r>
              <a:rPr lang="ru-RU" sz="1800" b="1" dirty="0">
                <a:latin typeface="+mj-lt"/>
              </a:rPr>
              <a:t>для многих языков программиров</a:t>
            </a:r>
          </a:p>
          <a:p>
            <a:r>
              <a:rPr lang="ru-RU" sz="1800" b="1" dirty="0">
                <a:latin typeface="+mj-lt"/>
              </a:rPr>
              <a:t>_Многое_ что есть в </a:t>
            </a:r>
            <a:r>
              <a:rPr lang="en-US" sz="1800" b="1" dirty="0">
                <a:latin typeface="+mj-lt"/>
              </a:rPr>
              <a:t>SDK</a:t>
            </a:r>
            <a:r>
              <a:rPr lang="ru-RU" sz="1800" b="1" dirty="0">
                <a:latin typeface="+mj-lt"/>
              </a:rPr>
              <a:t> доступно в портале.</a:t>
            </a:r>
          </a:p>
          <a:p>
            <a:r>
              <a:rPr lang="ru-RU" sz="1800" b="1" dirty="0">
                <a:latin typeface="+mj-lt"/>
              </a:rPr>
              <a:t>Названия параметров в </a:t>
            </a:r>
            <a:r>
              <a:rPr lang="en-US" sz="1800" b="1" dirty="0">
                <a:latin typeface="+mj-lt"/>
              </a:rPr>
              <a:t>SDK </a:t>
            </a:r>
            <a:r>
              <a:rPr lang="ru-RU" sz="1800" b="1" dirty="0">
                <a:latin typeface="+mj-lt"/>
              </a:rPr>
              <a:t>и портале могут отличаться </a:t>
            </a:r>
            <a:r>
              <a:rPr lang="en-US" sz="1800" b="1" dirty="0">
                <a:latin typeface="+mj-lt"/>
                <a:sym typeface="Wingdings" panose="05000000000000000000" pitchFamily="2" charset="2"/>
              </a:rPr>
              <a:t></a:t>
            </a:r>
            <a:endParaRPr lang="ru-RU" sz="1800" b="1" dirty="0">
              <a:latin typeface="+mj-lt"/>
              <a:sym typeface="Wingdings" panose="05000000000000000000" pitchFamily="2" charset="2"/>
            </a:endParaRPr>
          </a:p>
          <a:p>
            <a:r>
              <a:rPr lang="ru-RU" sz="1800" b="1" dirty="0">
                <a:latin typeface="+mj-lt"/>
                <a:sym typeface="Wingdings" panose="05000000000000000000" pitchFamily="2" charset="2"/>
              </a:rPr>
              <a:t>В </a:t>
            </a:r>
            <a:r>
              <a:rPr lang="en-US" sz="1800" b="1" dirty="0">
                <a:latin typeface="+mj-lt"/>
                <a:sym typeface="Wingdings" panose="05000000000000000000" pitchFamily="2" charset="2"/>
              </a:rPr>
              <a:t>SDK </a:t>
            </a:r>
            <a:r>
              <a:rPr lang="ru-RU" sz="1800" b="1" dirty="0">
                <a:latin typeface="+mj-lt"/>
                <a:sym typeface="Wingdings" panose="05000000000000000000" pitchFamily="2" charset="2"/>
              </a:rPr>
              <a:t>есть 4 </a:t>
            </a:r>
            <a:r>
              <a:rPr lang="en-US" sz="1800" b="1" dirty="0">
                <a:latin typeface="+mj-lt"/>
                <a:sym typeface="Wingdings" panose="05000000000000000000" pitchFamily="2" charset="2"/>
              </a:rPr>
              <a:t>environment – Public cloud, Azure China, Azure Government, Azure Stack.</a:t>
            </a:r>
          </a:p>
          <a:p>
            <a:r>
              <a:rPr lang="ru-RU" sz="1800" b="1" dirty="0">
                <a:latin typeface="+mj-lt"/>
                <a:sym typeface="Wingdings" panose="05000000000000000000" pitchFamily="2" charset="2"/>
              </a:rPr>
              <a:t>Через </a:t>
            </a:r>
            <a:r>
              <a:rPr lang="en-US" sz="1800" b="1" dirty="0">
                <a:latin typeface="+mj-lt"/>
                <a:sym typeface="Wingdings" panose="05000000000000000000" pitchFamily="2" charset="2"/>
              </a:rPr>
              <a:t>SDK </a:t>
            </a:r>
            <a:r>
              <a:rPr lang="ru-RU" sz="1800" b="1" dirty="0">
                <a:latin typeface="+mj-lt"/>
                <a:sym typeface="Wingdings" panose="05000000000000000000" pitchFamily="2" charset="2"/>
              </a:rPr>
              <a:t>можно посмотреть на _все_ </a:t>
            </a:r>
            <a:r>
              <a:rPr lang="en-US" sz="1800" b="1" dirty="0">
                <a:latin typeface="+mj-lt"/>
                <a:sym typeface="Wingdings" panose="05000000000000000000" pitchFamily="2" charset="2"/>
              </a:rPr>
              <a:t>preview/beta </a:t>
            </a:r>
            <a:r>
              <a:rPr lang="ru-RU" sz="1800" b="1" dirty="0">
                <a:latin typeface="+mj-lt"/>
                <a:sym typeface="Wingdings" panose="05000000000000000000" pitchFamily="2" charset="2"/>
              </a:rPr>
              <a:t>через </a:t>
            </a:r>
            <a:r>
              <a:rPr lang="en-US" sz="1800" b="1" dirty="0">
                <a:latin typeface="+mj-lt"/>
                <a:sym typeface="Wingdings" panose="05000000000000000000" pitchFamily="2" charset="2"/>
              </a:rPr>
              <a:t>“Get-</a:t>
            </a:r>
            <a:r>
              <a:rPr lang="en-US" sz="1800" b="1" dirty="0" err="1">
                <a:latin typeface="+mj-lt"/>
                <a:sym typeface="Wingdings" panose="05000000000000000000" pitchFamily="2" charset="2"/>
              </a:rPr>
              <a:t>AzureProviderFeature</a:t>
            </a:r>
            <a:r>
              <a:rPr lang="en-US" sz="1800" b="1" dirty="0">
                <a:latin typeface="+mj-lt"/>
                <a:sym typeface="Wingdings" panose="05000000000000000000" pitchFamily="2" charset="2"/>
              </a:rPr>
              <a:t> –</a:t>
            </a:r>
            <a:r>
              <a:rPr lang="en-US" sz="1800" b="1" dirty="0" err="1">
                <a:latin typeface="+mj-lt"/>
                <a:sym typeface="Wingdings" panose="05000000000000000000" pitchFamily="2" charset="2"/>
              </a:rPr>
              <a:t>ListAvailable</a:t>
            </a:r>
            <a:r>
              <a:rPr lang="en-US" sz="1800" b="1" dirty="0">
                <a:latin typeface="+mj-lt"/>
                <a:sym typeface="Wingdings" panose="05000000000000000000" pitchFamily="2" charset="2"/>
              </a:rPr>
              <a:t>”</a:t>
            </a:r>
          </a:p>
          <a:p>
            <a:endParaRPr lang="en-US" sz="1800" b="1" dirty="0">
              <a:latin typeface="+mj-lt"/>
            </a:endParaRPr>
          </a:p>
          <a:p>
            <a:endParaRPr lang="en-US" sz="1800" b="1" dirty="0">
              <a:latin typeface="+mj-lt"/>
            </a:endParaRPr>
          </a:p>
          <a:p>
            <a:pPr marL="0" indent="0">
              <a:buNone/>
            </a:pPr>
            <a:endParaRPr lang="ru-RU" sz="1800" b="1" dirty="0">
              <a:latin typeface="+mj-lt"/>
            </a:endParaRPr>
          </a:p>
          <a:p>
            <a:endParaRPr lang="ru-RU" sz="1800" b="1" dirty="0">
              <a:latin typeface="+mj-lt"/>
            </a:endParaRPr>
          </a:p>
          <a:p>
            <a:endParaRPr lang="en-US" sz="1800" b="1" dirty="0">
              <a:latin typeface="+mj-lt"/>
            </a:endParaRPr>
          </a:p>
          <a:p>
            <a:endParaRPr lang="en-US" sz="1800" b="1" dirty="0">
              <a:latin typeface="+mj-lt"/>
            </a:endParaRPr>
          </a:p>
        </p:txBody>
      </p:sp>
    </p:spTree>
    <p:extLst>
      <p:ext uri="{BB962C8B-B14F-4D97-AF65-F5344CB8AC3E}">
        <p14:creationId xmlns:p14="http://schemas.microsoft.com/office/powerpoint/2010/main" val="950098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9304" y="206071"/>
            <a:ext cx="11655425" cy="900113"/>
          </a:xfrm>
          <a:prstGeom prst="rect">
            <a:avLst/>
          </a:prstGeom>
        </p:spPr>
        <p:txBody>
          <a:bodyPr/>
          <a:lstStyle/>
          <a:p>
            <a:r>
              <a:rPr lang="en-US" dirty="0"/>
              <a:t>Hands-on experience aka </a:t>
            </a:r>
            <a:r>
              <a:rPr lang="ru-RU" dirty="0"/>
              <a:t>Лабораторная работа</a:t>
            </a:r>
          </a:p>
        </p:txBody>
      </p:sp>
      <p:sp>
        <p:nvSpPr>
          <p:cNvPr id="6" name="Content Placeholder 2"/>
          <p:cNvSpPr txBox="1">
            <a:spLocks/>
          </p:cNvSpPr>
          <p:nvPr/>
        </p:nvSpPr>
        <p:spPr>
          <a:xfrm>
            <a:off x="339243" y="821221"/>
            <a:ext cx="5895302" cy="569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b="1" dirty="0">
              <a:latin typeface="+mj-lt"/>
            </a:endParaRPr>
          </a:p>
        </p:txBody>
      </p:sp>
      <p:sp>
        <p:nvSpPr>
          <p:cNvPr id="3" name="Rectangle 1"/>
          <p:cNvSpPr>
            <a:spLocks noChangeArrowheads="1"/>
          </p:cNvSpPr>
          <p:nvPr/>
        </p:nvSpPr>
        <p:spPr bwMode="auto">
          <a:xfrm>
            <a:off x="850502" y="1721334"/>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4000" b="0" i="0" u="none" strike="noStrike" cap="none" normalizeH="0" baseline="0" dirty="0">
              <a:ln>
                <a:noFill/>
              </a:ln>
              <a:solidFill>
                <a:schemeClr val="tx1"/>
              </a:solidFill>
              <a:effectLst/>
              <a:latin typeface="Arial" panose="020B0604020202020204" pitchFamily="34" charset="0"/>
            </a:endParaRPr>
          </a:p>
        </p:txBody>
      </p:sp>
      <p:sp>
        <p:nvSpPr>
          <p:cNvPr id="5" name="Content Placeholder 2"/>
          <p:cNvSpPr txBox="1">
            <a:spLocks/>
          </p:cNvSpPr>
          <p:nvPr/>
        </p:nvSpPr>
        <p:spPr>
          <a:xfrm>
            <a:off x="242260" y="967928"/>
            <a:ext cx="12025939" cy="42065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b="1" dirty="0">
                <a:latin typeface="+mj-lt"/>
              </a:rPr>
              <a:t>Лабораторная работа 1 - Облачный сайт как бэкап реплика</a:t>
            </a:r>
            <a:r>
              <a:rPr lang="en-US" sz="2000" b="1" dirty="0">
                <a:latin typeface="+mj-lt"/>
              </a:rPr>
              <a:t> </a:t>
            </a:r>
            <a:endParaRPr lang="ru-RU" sz="2000" b="1" dirty="0">
              <a:latin typeface="+mj-lt"/>
            </a:endParaRPr>
          </a:p>
          <a:p>
            <a:pPr marL="0" indent="0">
              <a:buNone/>
            </a:pPr>
            <a:r>
              <a:rPr lang="ru-RU" sz="2000" b="1" dirty="0">
                <a:latin typeface="+mj-lt"/>
              </a:rPr>
              <a:t>Лабораторная работа 2 – Облачный сайт как часть гибридного кластера с моим хостингом</a:t>
            </a:r>
          </a:p>
          <a:p>
            <a:pPr marL="0" indent="0">
              <a:buNone/>
            </a:pPr>
            <a:r>
              <a:rPr lang="ru-RU" sz="2000" b="1" dirty="0">
                <a:latin typeface="+mj-lt"/>
              </a:rPr>
              <a:t>Лабораторная работа 3 – </a:t>
            </a:r>
            <a:r>
              <a:rPr lang="en-US" sz="2000" b="1" dirty="0">
                <a:latin typeface="+mj-lt"/>
              </a:rPr>
              <a:t>Application Gateway </a:t>
            </a:r>
            <a:r>
              <a:rPr lang="ru-RU" sz="2000" b="1" dirty="0">
                <a:latin typeface="+mj-lt"/>
              </a:rPr>
              <a:t>как </a:t>
            </a:r>
            <a:r>
              <a:rPr lang="en-US" sz="2000" b="1" dirty="0">
                <a:latin typeface="+mj-lt"/>
              </a:rPr>
              <a:t>firewall </a:t>
            </a:r>
            <a:r>
              <a:rPr lang="ru-RU" sz="2000" b="1" dirty="0">
                <a:latin typeface="+mj-lt"/>
              </a:rPr>
              <a:t>и балансировщик для моего хостинга</a:t>
            </a:r>
          </a:p>
          <a:p>
            <a:pPr marL="0" indent="0">
              <a:buNone/>
            </a:pPr>
            <a:r>
              <a:rPr lang="ru-RU" sz="2000" b="1" dirty="0">
                <a:latin typeface="+mj-lt"/>
              </a:rPr>
              <a:t>Лабораторная работа 4 – разработка и тестирование  ( </a:t>
            </a:r>
            <a:r>
              <a:rPr lang="en-US" sz="2000" b="1" dirty="0">
                <a:latin typeface="+mj-lt"/>
              </a:rPr>
              <a:t>ARR, </a:t>
            </a:r>
            <a:r>
              <a:rPr lang="en-US" sz="2000" b="1" dirty="0" err="1">
                <a:latin typeface="+mj-lt"/>
              </a:rPr>
              <a:t>github</a:t>
            </a:r>
            <a:r>
              <a:rPr lang="en-US" sz="2000" b="1" dirty="0">
                <a:latin typeface="+mj-lt"/>
              </a:rPr>
              <a:t> </a:t>
            </a:r>
            <a:r>
              <a:rPr lang="ru-RU" sz="2000" b="1" dirty="0">
                <a:latin typeface="+mj-lt"/>
              </a:rPr>
              <a:t>и </a:t>
            </a:r>
            <a:r>
              <a:rPr lang="en-US" sz="2000" b="1" dirty="0" err="1">
                <a:latin typeface="+mj-lt"/>
              </a:rPr>
              <a:t>stagings</a:t>
            </a:r>
            <a:r>
              <a:rPr lang="en-US" sz="2000" b="1" dirty="0">
                <a:latin typeface="+mj-lt"/>
              </a:rPr>
              <a:t> ) </a:t>
            </a:r>
            <a:r>
              <a:rPr lang="ru-RU" sz="2000" b="1" dirty="0">
                <a:latin typeface="+mj-lt"/>
              </a:rPr>
              <a:t>в вебе</a:t>
            </a:r>
            <a:endParaRPr lang="en-US" sz="2000" b="1" dirty="0">
              <a:latin typeface="+mj-lt"/>
            </a:endParaRPr>
          </a:p>
          <a:p>
            <a:pPr marL="0" indent="0">
              <a:buNone/>
            </a:pPr>
            <a:endParaRPr lang="ru-RU" sz="2000" b="1" dirty="0">
              <a:latin typeface="+mj-lt"/>
            </a:endParaRPr>
          </a:p>
          <a:p>
            <a:pPr marL="0" indent="0">
              <a:buNone/>
            </a:pPr>
            <a:r>
              <a:rPr lang="ru-RU" sz="2000" b="1" dirty="0">
                <a:latin typeface="+mj-lt"/>
              </a:rPr>
              <a:t>Хаклаба</a:t>
            </a:r>
            <a:r>
              <a:rPr lang="en-US" sz="2000" b="1" dirty="0">
                <a:latin typeface="+mj-lt"/>
              </a:rPr>
              <a:t> - </a:t>
            </a:r>
            <a:r>
              <a:rPr lang="ru-RU" sz="2000" b="1" dirty="0">
                <a:latin typeface="+mj-lt"/>
              </a:rPr>
              <a:t>Для тех кто всё сделал или кому неинтересны другие лабы</a:t>
            </a:r>
          </a:p>
          <a:p>
            <a:pPr marL="0" indent="0">
              <a:buNone/>
            </a:pPr>
            <a:endParaRPr lang="ru-RU" sz="2000" b="1" dirty="0">
              <a:latin typeface="+mj-lt"/>
            </a:endParaRPr>
          </a:p>
        </p:txBody>
      </p:sp>
    </p:spTree>
    <p:extLst>
      <p:ext uri="{BB962C8B-B14F-4D97-AF65-F5344CB8AC3E}">
        <p14:creationId xmlns:p14="http://schemas.microsoft.com/office/powerpoint/2010/main" val="2368251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48036" y="309034"/>
            <a:ext cx="12064818" cy="552587"/>
          </a:xfrm>
        </p:spPr>
        <p:txBody>
          <a:bodyPr>
            <a:noAutofit/>
          </a:bodyPr>
          <a:lstStyle/>
          <a:p>
            <a:r>
              <a:rPr lang="ru-RU" sz="4800" dirty="0"/>
              <a:t>Сравнительная таблица</a:t>
            </a:r>
          </a:p>
        </p:txBody>
      </p:sp>
      <p:graphicFrame>
        <p:nvGraphicFramePr>
          <p:cNvPr id="2" name="Table 1"/>
          <p:cNvGraphicFramePr>
            <a:graphicFrameLocks noGrp="1"/>
          </p:cNvGraphicFramePr>
          <p:nvPr>
            <p:extLst>
              <p:ext uri="{D42A27DB-BD31-4B8C-83A1-F6EECF244321}">
                <p14:modId xmlns:p14="http://schemas.microsoft.com/office/powerpoint/2010/main" val="3331181737"/>
              </p:ext>
            </p:extLst>
          </p:nvPr>
        </p:nvGraphicFramePr>
        <p:xfrm>
          <a:off x="1039092" y="934950"/>
          <a:ext cx="9001216" cy="5383500"/>
        </p:xfrm>
        <a:graphic>
          <a:graphicData uri="http://schemas.openxmlformats.org/drawingml/2006/table">
            <a:tbl>
              <a:tblPr firstRow="1" bandRow="1">
                <a:tableStyleId>{5C22544A-7EE6-4342-B048-85BDC9FD1C3A}</a:tableStyleId>
              </a:tblPr>
              <a:tblGrid>
                <a:gridCol w="2250304">
                  <a:extLst>
                    <a:ext uri="{9D8B030D-6E8A-4147-A177-3AD203B41FA5}">
                      <a16:colId xmlns:a16="http://schemas.microsoft.com/office/drawing/2014/main" val="2840279340"/>
                    </a:ext>
                  </a:extLst>
                </a:gridCol>
                <a:gridCol w="2250304">
                  <a:extLst>
                    <a:ext uri="{9D8B030D-6E8A-4147-A177-3AD203B41FA5}">
                      <a16:colId xmlns:a16="http://schemas.microsoft.com/office/drawing/2014/main" val="299347525"/>
                    </a:ext>
                  </a:extLst>
                </a:gridCol>
                <a:gridCol w="2250304">
                  <a:extLst>
                    <a:ext uri="{9D8B030D-6E8A-4147-A177-3AD203B41FA5}">
                      <a16:colId xmlns:a16="http://schemas.microsoft.com/office/drawing/2014/main" val="2986996109"/>
                    </a:ext>
                  </a:extLst>
                </a:gridCol>
                <a:gridCol w="2250304">
                  <a:extLst>
                    <a:ext uri="{9D8B030D-6E8A-4147-A177-3AD203B41FA5}">
                      <a16:colId xmlns:a16="http://schemas.microsoft.com/office/drawing/2014/main" val="688777030"/>
                    </a:ext>
                  </a:extLst>
                </a:gridCol>
              </a:tblGrid>
              <a:tr h="1039202">
                <a:tc>
                  <a:txBody>
                    <a:bodyPr/>
                    <a:lstStyle/>
                    <a:p>
                      <a:r>
                        <a:rPr lang="ru-RU" dirty="0"/>
                        <a:t>Сервис</a:t>
                      </a:r>
                    </a:p>
                  </a:txBody>
                  <a:tcPr/>
                </a:tc>
                <a:tc>
                  <a:txBody>
                    <a:bodyPr/>
                    <a:lstStyle/>
                    <a:p>
                      <a:r>
                        <a:rPr lang="en-US" dirty="0"/>
                        <a:t>Azure Load Balancer</a:t>
                      </a:r>
                      <a:endParaRPr lang="ru-RU" dirty="0"/>
                    </a:p>
                  </a:txBody>
                  <a:tcPr/>
                </a:tc>
                <a:tc>
                  <a:txBody>
                    <a:bodyPr/>
                    <a:lstStyle/>
                    <a:p>
                      <a:r>
                        <a:rPr lang="en-US" dirty="0" err="1"/>
                        <a:t>Applicaion</a:t>
                      </a:r>
                      <a:endParaRPr lang="en-US" dirty="0"/>
                    </a:p>
                    <a:p>
                      <a:r>
                        <a:rPr lang="en-US" dirty="0"/>
                        <a:t>Gateway</a:t>
                      </a:r>
                      <a:endParaRPr lang="ru-RU" dirty="0"/>
                    </a:p>
                  </a:txBody>
                  <a:tcPr/>
                </a:tc>
                <a:tc>
                  <a:txBody>
                    <a:bodyPr/>
                    <a:lstStyle/>
                    <a:p>
                      <a:r>
                        <a:rPr lang="en-US" dirty="0"/>
                        <a:t>Traffic</a:t>
                      </a:r>
                    </a:p>
                    <a:p>
                      <a:r>
                        <a:rPr lang="en-US" dirty="0"/>
                        <a:t>Manager</a:t>
                      </a:r>
                      <a:endParaRPr lang="ru-RU" dirty="0"/>
                    </a:p>
                  </a:txBody>
                  <a:tcPr/>
                </a:tc>
                <a:extLst>
                  <a:ext uri="{0D108BD9-81ED-4DB2-BD59-A6C34878D82A}">
                    <a16:rowId xmlns:a16="http://schemas.microsoft.com/office/drawing/2014/main" val="3575645031"/>
                  </a:ext>
                </a:extLst>
              </a:tr>
              <a:tr h="793728">
                <a:tc>
                  <a:txBody>
                    <a:bodyPr/>
                    <a:lstStyle/>
                    <a:p>
                      <a:r>
                        <a:rPr lang="ru-RU" dirty="0"/>
                        <a:t>Стек</a:t>
                      </a:r>
                    </a:p>
                  </a:txBody>
                  <a:tcPr/>
                </a:tc>
                <a:tc>
                  <a:txBody>
                    <a:bodyPr/>
                    <a:lstStyle/>
                    <a:p>
                      <a:r>
                        <a:rPr lang="ru-RU" dirty="0"/>
                        <a:t>Транспортный</a:t>
                      </a:r>
                      <a:r>
                        <a:rPr lang="ru-RU" baseline="0" dirty="0"/>
                        <a:t> уровень</a:t>
                      </a:r>
                      <a:endParaRPr lang="en-US" dirty="0"/>
                    </a:p>
                    <a:p>
                      <a:r>
                        <a:rPr lang="en-US" dirty="0"/>
                        <a:t>Level 4</a:t>
                      </a:r>
                      <a:endParaRPr lang="ru-RU" dirty="0"/>
                    </a:p>
                  </a:txBody>
                  <a:tcPr/>
                </a:tc>
                <a:tc>
                  <a:txBody>
                    <a:bodyPr/>
                    <a:lstStyle/>
                    <a:p>
                      <a:r>
                        <a:rPr lang="ru-RU" dirty="0"/>
                        <a:t>Уровень</a:t>
                      </a:r>
                      <a:r>
                        <a:rPr lang="ru-RU" baseline="0" dirty="0"/>
                        <a:t> приложения</a:t>
                      </a:r>
                    </a:p>
                    <a:p>
                      <a:r>
                        <a:rPr lang="en-US" baseline="0" dirty="0"/>
                        <a:t>Level 7</a:t>
                      </a:r>
                      <a:endParaRPr lang="ru-RU" dirty="0"/>
                    </a:p>
                  </a:txBody>
                  <a:tcPr/>
                </a:tc>
                <a:tc>
                  <a:txBody>
                    <a:bodyPr/>
                    <a:lstStyle/>
                    <a:p>
                      <a:r>
                        <a:rPr lang="en-US" dirty="0"/>
                        <a:t>DNS</a:t>
                      </a:r>
                      <a:endParaRPr lang="ru-RU" dirty="0"/>
                    </a:p>
                  </a:txBody>
                  <a:tcPr/>
                </a:tc>
                <a:extLst>
                  <a:ext uri="{0D108BD9-81ED-4DB2-BD59-A6C34878D82A}">
                    <a16:rowId xmlns:a16="http://schemas.microsoft.com/office/drawing/2014/main" val="1785051820"/>
                  </a:ext>
                </a:extLst>
              </a:tr>
              <a:tr h="555610">
                <a:tc>
                  <a:txBody>
                    <a:bodyPr/>
                    <a:lstStyle/>
                    <a:p>
                      <a:r>
                        <a:rPr lang="ru-RU" dirty="0"/>
                        <a:t>Поддерживаемые протоколы</a:t>
                      </a:r>
                    </a:p>
                  </a:txBody>
                  <a:tcPr/>
                </a:tc>
                <a:tc>
                  <a:txBody>
                    <a:bodyPr/>
                    <a:lstStyle/>
                    <a:p>
                      <a:r>
                        <a:rPr lang="ru-RU" dirty="0"/>
                        <a:t>Весь</a:t>
                      </a:r>
                      <a:r>
                        <a:rPr lang="ru-RU" baseline="0" dirty="0"/>
                        <a:t> стек </a:t>
                      </a:r>
                      <a:r>
                        <a:rPr lang="en-US" baseline="0" dirty="0"/>
                        <a:t>TCP</a:t>
                      </a:r>
                      <a:endParaRPr lang="ru-RU" dirty="0"/>
                    </a:p>
                  </a:txBody>
                  <a:tcPr/>
                </a:tc>
                <a:tc>
                  <a:txBody>
                    <a:bodyPr/>
                    <a:lstStyle/>
                    <a:p>
                      <a:r>
                        <a:rPr lang="en-US" dirty="0"/>
                        <a:t>HTTP/S</a:t>
                      </a:r>
                      <a:endParaRPr lang="ru-RU" dirty="0"/>
                    </a:p>
                  </a:txBody>
                  <a:tcPr/>
                </a:tc>
                <a:tc>
                  <a:txBody>
                    <a:bodyPr/>
                    <a:lstStyle/>
                    <a:p>
                      <a:r>
                        <a:rPr lang="ru-RU" dirty="0"/>
                        <a:t>Все,</a:t>
                      </a:r>
                      <a:r>
                        <a:rPr lang="ru-RU" baseline="0" dirty="0"/>
                        <a:t> к которым применим </a:t>
                      </a:r>
                      <a:r>
                        <a:rPr lang="en-US" baseline="0" dirty="0"/>
                        <a:t>DNS</a:t>
                      </a:r>
                      <a:endParaRPr lang="ru-RU" dirty="0"/>
                    </a:p>
                  </a:txBody>
                  <a:tcPr/>
                </a:tc>
                <a:extLst>
                  <a:ext uri="{0D108BD9-81ED-4DB2-BD59-A6C34878D82A}">
                    <a16:rowId xmlns:a16="http://schemas.microsoft.com/office/drawing/2014/main" val="3761705914"/>
                  </a:ext>
                </a:extLst>
              </a:tr>
              <a:tr h="1346330">
                <a:tc>
                  <a:txBody>
                    <a:bodyPr/>
                    <a:lstStyle/>
                    <a:p>
                      <a:r>
                        <a:rPr lang="ru-RU" dirty="0"/>
                        <a:t>Конечные</a:t>
                      </a:r>
                      <a:r>
                        <a:rPr lang="ru-RU" baseline="0" dirty="0"/>
                        <a:t> точки (</a:t>
                      </a:r>
                      <a:r>
                        <a:rPr lang="en-US" baseline="0" dirty="0"/>
                        <a:t>endpoints)</a:t>
                      </a:r>
                      <a:endParaRPr lang="ru-RU" dirty="0"/>
                    </a:p>
                  </a:txBody>
                  <a:tcPr/>
                </a:tc>
                <a:tc>
                  <a:txBody>
                    <a:bodyPr/>
                    <a:lstStyle/>
                    <a:p>
                      <a:r>
                        <a:rPr lang="ru-RU" dirty="0"/>
                        <a:t>Виртуальны</a:t>
                      </a:r>
                      <a:r>
                        <a:rPr lang="ru-RU" baseline="0" dirty="0"/>
                        <a:t>е машины, облачные сервисы в </a:t>
                      </a:r>
                      <a:r>
                        <a:rPr lang="en-US" baseline="0" dirty="0"/>
                        <a:t>Azure</a:t>
                      </a:r>
                      <a:endParaRPr lang="ru-RU" dirty="0"/>
                    </a:p>
                  </a:txBody>
                  <a:tcPr/>
                </a:tc>
                <a:tc>
                  <a:txBody>
                    <a:bodyPr/>
                    <a:lstStyle/>
                    <a:p>
                      <a:r>
                        <a:rPr lang="ru-RU" dirty="0"/>
                        <a:t>Любой</a:t>
                      </a:r>
                      <a:r>
                        <a:rPr lang="ru-RU" baseline="0" dirty="0"/>
                        <a:t> </a:t>
                      </a:r>
                      <a:r>
                        <a:rPr lang="en-US" baseline="0" dirty="0"/>
                        <a:t>IP – </a:t>
                      </a:r>
                      <a:r>
                        <a:rPr lang="ru-RU" baseline="0" dirty="0"/>
                        <a:t>внутрениий (внутри </a:t>
                      </a:r>
                      <a:r>
                        <a:rPr lang="en-US" baseline="0" dirty="0"/>
                        <a:t>Azure</a:t>
                      </a:r>
                      <a:r>
                        <a:rPr lang="ru-RU" baseline="0" dirty="0"/>
                        <a:t>) или внешний </a:t>
                      </a:r>
                      <a:endParaRPr lang="ru-RU" dirty="0"/>
                    </a:p>
                  </a:txBody>
                  <a:tcPr/>
                </a:tc>
                <a:tc>
                  <a:txBody>
                    <a:bodyPr/>
                    <a:lstStyle/>
                    <a:p>
                      <a:r>
                        <a:rPr lang="ru-RU" dirty="0"/>
                        <a:t> Любой</a:t>
                      </a:r>
                      <a:r>
                        <a:rPr lang="ru-RU" baseline="0" dirty="0"/>
                        <a:t> сервис у которого есть </a:t>
                      </a:r>
                      <a:r>
                        <a:rPr lang="en-US" baseline="0" dirty="0"/>
                        <a:t>FQDN</a:t>
                      </a:r>
                      <a:r>
                        <a:rPr lang="ru-RU" baseline="0" dirty="0"/>
                        <a:t> или публичный </a:t>
                      </a:r>
                      <a:r>
                        <a:rPr lang="en-US" baseline="0" dirty="0"/>
                        <a:t>IP</a:t>
                      </a:r>
                      <a:r>
                        <a:rPr lang="ru-RU" baseline="0" dirty="0"/>
                        <a:t> </a:t>
                      </a:r>
                      <a:endParaRPr lang="ru-RU" dirty="0"/>
                    </a:p>
                  </a:txBody>
                  <a:tcPr/>
                </a:tc>
                <a:extLst>
                  <a:ext uri="{0D108BD9-81ED-4DB2-BD59-A6C34878D82A}">
                    <a16:rowId xmlns:a16="http://schemas.microsoft.com/office/drawing/2014/main" val="2344639554"/>
                  </a:ext>
                </a:extLst>
              </a:tr>
              <a:tr h="793728">
                <a:tc>
                  <a:txBody>
                    <a:bodyPr/>
                    <a:lstStyle/>
                    <a:p>
                      <a:r>
                        <a:rPr lang="ru-RU" dirty="0"/>
                        <a:t>Виртуальные</a:t>
                      </a:r>
                      <a:r>
                        <a:rPr lang="ru-RU" baseline="0" dirty="0"/>
                        <a:t> сети</a:t>
                      </a:r>
                      <a:endParaRPr lang="ru-RU" dirty="0"/>
                    </a:p>
                  </a:txBody>
                  <a:tcPr/>
                </a:tc>
                <a:tc>
                  <a:txBody>
                    <a:bodyPr/>
                    <a:lstStyle/>
                    <a:p>
                      <a:r>
                        <a:rPr lang="ru-RU" dirty="0"/>
                        <a:t>Публичные(в</a:t>
                      </a:r>
                      <a:r>
                        <a:rPr lang="ru-RU" baseline="0" dirty="0"/>
                        <a:t> интернет ) и внутренние</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Публичные(в</a:t>
                      </a:r>
                      <a:r>
                        <a:rPr lang="ru-RU" baseline="0" dirty="0"/>
                        <a:t> интернет ) и внутренние</a:t>
                      </a:r>
                      <a:endParaRPr lang="ru-RU" dirty="0"/>
                    </a:p>
                  </a:txBody>
                  <a:tcPr/>
                </a:tc>
                <a:tc>
                  <a:txBody>
                    <a:bodyPr/>
                    <a:lstStyle/>
                    <a:p>
                      <a:r>
                        <a:rPr lang="ru-RU" dirty="0"/>
                        <a:t>Только публичные</a:t>
                      </a:r>
                    </a:p>
                  </a:txBody>
                  <a:tcPr/>
                </a:tc>
                <a:extLst>
                  <a:ext uri="{0D108BD9-81ED-4DB2-BD59-A6C34878D82A}">
                    <a16:rowId xmlns:a16="http://schemas.microsoft.com/office/drawing/2014/main" val="1459375237"/>
                  </a:ext>
                </a:extLst>
              </a:tr>
              <a:tr h="529088">
                <a:tc>
                  <a:txBody>
                    <a:bodyPr/>
                    <a:lstStyle/>
                    <a:p>
                      <a:r>
                        <a:rPr lang="ru-RU" dirty="0"/>
                        <a:t>Мониторинг</a:t>
                      </a:r>
                    </a:p>
                  </a:txBody>
                  <a:tcPr/>
                </a:tc>
                <a:tc>
                  <a:txBody>
                    <a:bodyPr/>
                    <a:lstStyle/>
                    <a:p>
                      <a:r>
                        <a:rPr lang="ru-RU" dirty="0"/>
                        <a:t>пробы</a:t>
                      </a:r>
                    </a:p>
                  </a:txBody>
                  <a:tcPr/>
                </a:tc>
                <a:tc>
                  <a:txBody>
                    <a:bodyPr/>
                    <a:lstStyle/>
                    <a:p>
                      <a:r>
                        <a:rPr lang="ru-RU" dirty="0"/>
                        <a:t>пробы</a:t>
                      </a:r>
                    </a:p>
                  </a:txBody>
                  <a:tcPr/>
                </a:tc>
                <a:tc>
                  <a:txBody>
                    <a:bodyPr/>
                    <a:lstStyle/>
                    <a:p>
                      <a:r>
                        <a:rPr lang="ru-RU" dirty="0"/>
                        <a:t>Пробы</a:t>
                      </a:r>
                      <a:r>
                        <a:rPr lang="ru-RU" baseline="0" dirty="0"/>
                        <a:t> </a:t>
                      </a:r>
                      <a:r>
                        <a:rPr lang="en-US" baseline="0" dirty="0"/>
                        <a:t>http/s GET</a:t>
                      </a:r>
                      <a:endParaRPr lang="ru-RU" dirty="0"/>
                    </a:p>
                  </a:txBody>
                  <a:tcPr/>
                </a:tc>
                <a:extLst>
                  <a:ext uri="{0D108BD9-81ED-4DB2-BD59-A6C34878D82A}">
                    <a16:rowId xmlns:a16="http://schemas.microsoft.com/office/drawing/2014/main" val="3806155300"/>
                  </a:ext>
                </a:extLst>
              </a:tr>
            </a:tbl>
          </a:graphicData>
        </a:graphic>
      </p:graphicFrame>
    </p:spTree>
    <p:extLst>
      <p:ext uri="{BB962C8B-B14F-4D97-AF65-F5344CB8AC3E}">
        <p14:creationId xmlns:p14="http://schemas.microsoft.com/office/powerpoint/2010/main" val="17043792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9304" y="206071"/>
            <a:ext cx="11655425" cy="900113"/>
          </a:xfrm>
          <a:prstGeom prst="rect">
            <a:avLst/>
          </a:prstGeom>
        </p:spPr>
        <p:txBody>
          <a:bodyPr/>
          <a:lstStyle/>
          <a:p>
            <a:r>
              <a:rPr lang="ru-RU" dirty="0"/>
              <a:t>Лабораторная работа 1 – облачный сайт как бэкап реплика</a:t>
            </a:r>
          </a:p>
        </p:txBody>
      </p:sp>
      <p:sp>
        <p:nvSpPr>
          <p:cNvPr id="6" name="Content Placeholder 2"/>
          <p:cNvSpPr txBox="1">
            <a:spLocks/>
          </p:cNvSpPr>
          <p:nvPr/>
        </p:nvSpPr>
        <p:spPr>
          <a:xfrm>
            <a:off x="339243" y="821221"/>
            <a:ext cx="5895302" cy="569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b="1" dirty="0">
              <a:latin typeface="+mj-lt"/>
            </a:endParaRPr>
          </a:p>
        </p:txBody>
      </p:sp>
      <p:sp>
        <p:nvSpPr>
          <p:cNvPr id="3" name="Rectangle 1"/>
          <p:cNvSpPr>
            <a:spLocks noChangeArrowheads="1"/>
          </p:cNvSpPr>
          <p:nvPr/>
        </p:nvSpPr>
        <p:spPr bwMode="auto">
          <a:xfrm>
            <a:off x="850502" y="1721334"/>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4000" b="0" i="0" u="none" strike="noStrike" cap="none" normalizeH="0" baseline="0" dirty="0">
              <a:ln>
                <a:noFill/>
              </a:ln>
              <a:solidFill>
                <a:schemeClr val="tx1"/>
              </a:solidFill>
              <a:effectLst/>
              <a:latin typeface="Arial" panose="020B0604020202020204" pitchFamily="34" charset="0"/>
            </a:endParaRPr>
          </a:p>
        </p:txBody>
      </p:sp>
      <p:sp>
        <p:nvSpPr>
          <p:cNvPr id="5" name="Content Placeholder 2"/>
          <p:cNvSpPr txBox="1">
            <a:spLocks/>
          </p:cNvSpPr>
          <p:nvPr/>
        </p:nvSpPr>
        <p:spPr>
          <a:xfrm>
            <a:off x="276898" y="1515183"/>
            <a:ext cx="12025939" cy="42065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arenR"/>
            </a:pPr>
            <a:r>
              <a:rPr lang="ru-RU" sz="1800" b="1" dirty="0">
                <a:latin typeface="+mj-lt"/>
              </a:rPr>
              <a:t>Создаем два разных </a:t>
            </a:r>
            <a:r>
              <a:rPr lang="en-US" sz="1800" b="1" dirty="0">
                <a:latin typeface="+mj-lt"/>
              </a:rPr>
              <a:t>Azure Web App</a:t>
            </a:r>
            <a:r>
              <a:rPr lang="ru-RU" sz="1800" b="1" dirty="0">
                <a:latin typeface="+mj-lt"/>
              </a:rPr>
              <a:t>  </a:t>
            </a:r>
            <a:r>
              <a:rPr lang="en-US" sz="1800" b="1" dirty="0">
                <a:latin typeface="+mj-lt"/>
              </a:rPr>
              <a:t>- %web1% </a:t>
            </a:r>
            <a:r>
              <a:rPr lang="ru-RU" sz="1800" b="1" dirty="0">
                <a:latin typeface="+mj-lt"/>
              </a:rPr>
              <a:t>и %</a:t>
            </a:r>
            <a:r>
              <a:rPr lang="en-US" sz="1800" b="1" dirty="0">
                <a:latin typeface="+mj-lt"/>
              </a:rPr>
              <a:t>web2% </a:t>
            </a:r>
            <a:endParaRPr lang="ru-RU" sz="1800" b="1" dirty="0">
              <a:latin typeface="+mj-lt"/>
            </a:endParaRPr>
          </a:p>
          <a:p>
            <a:pPr marL="342900" indent="-342900">
              <a:buAutoNum type="arabicParenR"/>
            </a:pPr>
            <a:r>
              <a:rPr lang="ru-RU" sz="1800" b="1" dirty="0">
                <a:latin typeface="+mj-lt"/>
              </a:rPr>
              <a:t>На каждом из них делаем кастомизацию дефолтной страницы – для того чтобы их отличать друг от друга – через </a:t>
            </a:r>
            <a:r>
              <a:rPr lang="en-US" sz="1800" b="1" dirty="0" err="1">
                <a:latin typeface="+mj-lt"/>
              </a:rPr>
              <a:t>github</a:t>
            </a:r>
            <a:r>
              <a:rPr lang="en-US" sz="1800" b="1" dirty="0">
                <a:latin typeface="+mj-lt"/>
              </a:rPr>
              <a:t> </a:t>
            </a:r>
            <a:r>
              <a:rPr lang="ru-RU" sz="1800" b="1" dirty="0">
                <a:latin typeface="+mj-lt"/>
              </a:rPr>
              <a:t>или </a:t>
            </a:r>
            <a:r>
              <a:rPr lang="en-US" sz="1800" b="1" dirty="0">
                <a:latin typeface="+mj-lt"/>
              </a:rPr>
              <a:t>ftp</a:t>
            </a:r>
          </a:p>
          <a:p>
            <a:pPr marL="342900" indent="-342900">
              <a:buAutoNum type="arabicParenR"/>
            </a:pPr>
            <a:r>
              <a:rPr lang="ru-RU" sz="1800" b="1" dirty="0">
                <a:latin typeface="+mj-lt"/>
              </a:rPr>
              <a:t>Настраиваем </a:t>
            </a:r>
            <a:r>
              <a:rPr lang="en-US" sz="1800" b="1" dirty="0">
                <a:latin typeface="+mj-lt"/>
              </a:rPr>
              <a:t>Azure Traffic Manager </a:t>
            </a:r>
            <a:r>
              <a:rPr lang="ru-RU" sz="1800" b="1" dirty="0">
                <a:latin typeface="+mj-lt"/>
              </a:rPr>
              <a:t>в режиме </a:t>
            </a:r>
            <a:r>
              <a:rPr lang="en-US" sz="1800" b="1" dirty="0">
                <a:latin typeface="+mj-lt"/>
              </a:rPr>
              <a:t>Priority </a:t>
            </a:r>
            <a:r>
              <a:rPr lang="en-US" sz="1800" b="1" u="sng" dirty="0">
                <a:solidFill>
                  <a:srgbClr val="0070C0"/>
                </a:solidFill>
              </a:rPr>
              <a:t>infobox.cloudtechnologies.org</a:t>
            </a:r>
            <a:r>
              <a:rPr lang="en-US" sz="1800" b="1" dirty="0"/>
              <a:t> ( IP = 92.243.94.73 ) </a:t>
            </a:r>
            <a:endParaRPr lang="ru-RU" sz="1800" b="1" dirty="0"/>
          </a:p>
          <a:p>
            <a:pPr marL="342900" indent="-342900">
              <a:buAutoNum type="arabicParenR"/>
            </a:pPr>
            <a:r>
              <a:rPr lang="ru-RU" sz="1800" dirty="0"/>
              <a:t>Добавляем </a:t>
            </a:r>
            <a:r>
              <a:rPr lang="en-US" sz="1800" dirty="0"/>
              <a:t>%web1% </a:t>
            </a:r>
            <a:r>
              <a:rPr lang="ru-RU" sz="1800" dirty="0"/>
              <a:t>и %</a:t>
            </a:r>
            <a:r>
              <a:rPr lang="en-US" sz="1800" dirty="0"/>
              <a:t>web2% </a:t>
            </a:r>
            <a:r>
              <a:rPr lang="ru-RU" sz="1800" dirty="0"/>
              <a:t>как </a:t>
            </a:r>
            <a:r>
              <a:rPr lang="en-US" sz="1800" dirty="0"/>
              <a:t>backup </a:t>
            </a:r>
            <a:r>
              <a:rPr lang="ru-RU" sz="1800" dirty="0"/>
              <a:t>реплики</a:t>
            </a:r>
          </a:p>
          <a:p>
            <a:pPr marL="342900" indent="-342900">
              <a:buAutoNum type="arabicParenR"/>
            </a:pPr>
            <a:r>
              <a:rPr lang="ru-RU" sz="1800" dirty="0"/>
              <a:t>Проверяем что веб трафик перенаправляется на хостинг в </a:t>
            </a:r>
            <a:r>
              <a:rPr lang="en-US" sz="1800" dirty="0" err="1"/>
              <a:t>infobox</a:t>
            </a:r>
            <a:r>
              <a:rPr lang="ru-RU" sz="1800" dirty="0"/>
              <a:t> – см логи в </a:t>
            </a:r>
            <a:r>
              <a:rPr lang="en-US" sz="1800" dirty="0" err="1"/>
              <a:t>infobox</a:t>
            </a:r>
            <a:r>
              <a:rPr lang="en-US" sz="1800" dirty="0"/>
              <a:t>. </a:t>
            </a:r>
            <a:r>
              <a:rPr lang="ru-RU" sz="1800" dirty="0"/>
              <a:t>Для доступа =</a:t>
            </a:r>
            <a:r>
              <a:rPr lang="en-US" sz="1800" dirty="0"/>
              <a:t> </a:t>
            </a:r>
            <a:r>
              <a:rPr lang="ru-RU" sz="1800" dirty="0"/>
              <a:t>последний слайд в этой деке с доступом для </a:t>
            </a:r>
            <a:r>
              <a:rPr lang="en-US" sz="1800" dirty="0"/>
              <a:t>Linux</a:t>
            </a:r>
            <a:r>
              <a:rPr lang="ru-RU" sz="1800" dirty="0"/>
              <a:t> </a:t>
            </a:r>
          </a:p>
          <a:p>
            <a:pPr marL="342900" indent="-342900">
              <a:buAutoNum type="arabicParenR"/>
            </a:pPr>
            <a:r>
              <a:rPr lang="ru-RU" sz="1800" dirty="0"/>
              <a:t>Проверяем что посылаются пробы от </a:t>
            </a:r>
            <a:r>
              <a:rPr lang="en-US" sz="1800" dirty="0" err="1"/>
              <a:t>TrafficManager</a:t>
            </a:r>
            <a:r>
              <a:rPr lang="en-US" sz="1800" dirty="0"/>
              <a:t> </a:t>
            </a:r>
            <a:r>
              <a:rPr lang="ru-RU" sz="1800" dirty="0"/>
              <a:t>– их надо найти в логах</a:t>
            </a:r>
            <a:endParaRPr lang="en-US" sz="1800" dirty="0"/>
          </a:p>
          <a:p>
            <a:pPr marL="342900" indent="-342900">
              <a:buAutoNum type="arabicParenR"/>
            </a:pPr>
            <a:r>
              <a:rPr lang="ru-RU" sz="1800" dirty="0"/>
              <a:t>(опционально) Добавляем домен </a:t>
            </a:r>
            <a:r>
              <a:rPr lang="en-US" sz="1800" dirty="0"/>
              <a:t>%</a:t>
            </a:r>
            <a:r>
              <a:rPr lang="ru-RU" sz="1800" dirty="0"/>
              <a:t>мой_домен%</a:t>
            </a:r>
            <a:r>
              <a:rPr lang="en-US" sz="1800" dirty="0"/>
              <a:t>.cloudtechnologies.org – ask</a:t>
            </a:r>
            <a:r>
              <a:rPr lang="ru-RU" sz="1800" dirty="0"/>
              <a:t> </a:t>
            </a:r>
            <a:r>
              <a:rPr lang="en-US" sz="1800" dirty="0"/>
              <a:t>Alexey Bokov </a:t>
            </a:r>
            <a:r>
              <a:rPr lang="ru-RU" sz="1800" dirty="0"/>
              <a:t>и </a:t>
            </a:r>
            <a:r>
              <a:rPr lang="en-US" sz="1800" dirty="0"/>
              <a:t>CNAM</a:t>
            </a:r>
            <a:r>
              <a:rPr lang="ru-RU" sz="1800" dirty="0"/>
              <a:t>Е</a:t>
            </a:r>
            <a:r>
              <a:rPr lang="en-US" sz="1800" dirty="0"/>
              <a:t> </a:t>
            </a:r>
            <a:r>
              <a:rPr lang="ru-RU" sz="1800" dirty="0"/>
              <a:t>к нам</a:t>
            </a:r>
            <a:endParaRPr lang="en-US" sz="1800" dirty="0"/>
          </a:p>
          <a:p>
            <a:pPr marL="342900" indent="-342900">
              <a:buAutoNum type="arabicParenR"/>
            </a:pPr>
            <a:r>
              <a:rPr lang="ru-RU" sz="1800" dirty="0"/>
              <a:t>Эмулируем (или делаем на самом деле</a:t>
            </a:r>
            <a:r>
              <a:rPr lang="en-US" sz="1800" dirty="0"/>
              <a:t> kill </a:t>
            </a:r>
            <a:r>
              <a:rPr lang="ru-RU" sz="1800" dirty="0"/>
              <a:t>для процесса </a:t>
            </a:r>
            <a:r>
              <a:rPr lang="en-US" sz="1800" dirty="0"/>
              <a:t>apache2) </a:t>
            </a:r>
            <a:r>
              <a:rPr lang="ru-RU" sz="1800" dirty="0"/>
              <a:t> отказ</a:t>
            </a:r>
            <a:r>
              <a:rPr lang="en-US" sz="1800" dirty="0"/>
              <a:t> </a:t>
            </a:r>
            <a:r>
              <a:rPr lang="ru-RU" sz="1800" dirty="0"/>
              <a:t>веба на основной реплике на </a:t>
            </a:r>
            <a:r>
              <a:rPr lang="en-US" sz="1800" dirty="0" err="1"/>
              <a:t>infobox</a:t>
            </a:r>
            <a:r>
              <a:rPr lang="en-US" sz="1800" dirty="0"/>
              <a:t>. </a:t>
            </a:r>
            <a:r>
              <a:rPr lang="ru-RU" sz="1800" dirty="0"/>
              <a:t>Эмулировать можно путем </a:t>
            </a:r>
            <a:r>
              <a:rPr lang="en-US" sz="1800" dirty="0"/>
              <a:t>Disable </a:t>
            </a:r>
            <a:r>
              <a:rPr lang="ru-RU" sz="1800" dirty="0"/>
              <a:t>в профиле </a:t>
            </a:r>
            <a:r>
              <a:rPr lang="en-US" sz="1800" dirty="0"/>
              <a:t>End-point </a:t>
            </a:r>
            <a:r>
              <a:rPr lang="ru-RU" sz="1800" dirty="0"/>
              <a:t>в </a:t>
            </a:r>
            <a:r>
              <a:rPr lang="en-US" sz="1800" dirty="0"/>
              <a:t>Traffic Manager</a:t>
            </a:r>
            <a:r>
              <a:rPr lang="ru-RU" sz="1800" dirty="0"/>
              <a:t> – запоминаем время </a:t>
            </a:r>
            <a:r>
              <a:rPr lang="en-US" sz="1800" dirty="0"/>
              <a:t>t1</a:t>
            </a:r>
          </a:p>
          <a:p>
            <a:pPr marL="342900" indent="-342900">
              <a:buAutoNum type="arabicParenR"/>
            </a:pPr>
            <a:r>
              <a:rPr lang="ru-RU" sz="1800" dirty="0"/>
              <a:t>В _портале_ проверяем когда и через какое время подключается </a:t>
            </a:r>
            <a:r>
              <a:rPr lang="en-US" sz="1800" dirty="0"/>
              <a:t>backup </a:t>
            </a:r>
            <a:r>
              <a:rPr lang="ru-RU" sz="1800" dirty="0"/>
              <a:t>реплика </a:t>
            </a:r>
            <a:r>
              <a:rPr lang="en-US" sz="1800" dirty="0"/>
              <a:t> - </a:t>
            </a:r>
            <a:r>
              <a:rPr lang="ru-RU" sz="1800" dirty="0"/>
              <a:t>запоминаем время</a:t>
            </a:r>
            <a:r>
              <a:rPr lang="en-US" sz="1800" dirty="0"/>
              <a:t> t2</a:t>
            </a:r>
            <a:endParaRPr lang="ru-RU" sz="1800" dirty="0"/>
          </a:p>
          <a:p>
            <a:pPr marL="342900" indent="-342900">
              <a:buAutoNum type="arabicParenR"/>
            </a:pPr>
            <a:r>
              <a:rPr lang="ru-RU" sz="1800" dirty="0"/>
              <a:t> Как только отобразилось в портале – проверяем записи в </a:t>
            </a:r>
            <a:r>
              <a:rPr lang="en-US" sz="1800" dirty="0"/>
              <a:t>dig-e</a:t>
            </a:r>
            <a:r>
              <a:rPr lang="ru-RU" sz="1800" dirty="0"/>
              <a:t>, запоминаем время </a:t>
            </a:r>
            <a:r>
              <a:rPr lang="en-US" sz="1800" dirty="0"/>
              <a:t>t3</a:t>
            </a:r>
          </a:p>
          <a:p>
            <a:pPr marL="342900" indent="-342900">
              <a:buAutoNum type="arabicParenR"/>
            </a:pPr>
            <a:r>
              <a:rPr lang="ru-RU" sz="1800" dirty="0"/>
              <a:t> Ждем когда изменения дойдут до клиентского устройства – проверяем на лэптопе, мобильном – время </a:t>
            </a:r>
            <a:r>
              <a:rPr lang="en-US" sz="1800" dirty="0"/>
              <a:t>t4</a:t>
            </a:r>
          </a:p>
          <a:p>
            <a:pPr marL="342900" indent="-342900">
              <a:buAutoNum type="arabicParenR"/>
            </a:pPr>
            <a:r>
              <a:rPr lang="ru-RU" sz="1800" dirty="0"/>
              <a:t> Делаем красивый слайд с </a:t>
            </a:r>
            <a:r>
              <a:rPr lang="en-US" sz="1800" dirty="0"/>
              <a:t>t1</a:t>
            </a:r>
            <a:r>
              <a:rPr lang="ru-RU" sz="1800" dirty="0"/>
              <a:t>, </a:t>
            </a:r>
            <a:r>
              <a:rPr lang="en-US" sz="1800" dirty="0"/>
              <a:t>t2</a:t>
            </a:r>
            <a:r>
              <a:rPr lang="ru-RU" sz="1800" dirty="0"/>
              <a:t>,</a:t>
            </a:r>
            <a:r>
              <a:rPr lang="en-US" sz="1800" dirty="0"/>
              <a:t> t3</a:t>
            </a:r>
            <a:r>
              <a:rPr lang="ru-RU" sz="1800" dirty="0"/>
              <a:t>, </a:t>
            </a:r>
            <a:r>
              <a:rPr lang="en-US" sz="1800" dirty="0"/>
              <a:t>t4</a:t>
            </a:r>
          </a:p>
          <a:p>
            <a:pPr marL="0" indent="0">
              <a:buNone/>
            </a:pPr>
            <a:endParaRPr lang="ru-RU" sz="1800" dirty="0"/>
          </a:p>
        </p:txBody>
      </p:sp>
    </p:spTree>
    <p:extLst>
      <p:ext uri="{BB962C8B-B14F-4D97-AF65-F5344CB8AC3E}">
        <p14:creationId xmlns:p14="http://schemas.microsoft.com/office/powerpoint/2010/main" val="7131802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1655425" cy="900113"/>
          </a:xfrm>
          <a:prstGeom prst="rect">
            <a:avLst/>
          </a:prstGeom>
        </p:spPr>
        <p:txBody>
          <a:bodyPr/>
          <a:lstStyle/>
          <a:p>
            <a:r>
              <a:rPr lang="ru-RU" dirty="0"/>
              <a:t>Лабораторная работа 1 – облачный сайт как часть гибридного кластера с моим хостингом</a:t>
            </a:r>
          </a:p>
        </p:txBody>
      </p:sp>
      <p:sp>
        <p:nvSpPr>
          <p:cNvPr id="6" name="Content Placeholder 2"/>
          <p:cNvSpPr txBox="1">
            <a:spLocks/>
          </p:cNvSpPr>
          <p:nvPr/>
        </p:nvSpPr>
        <p:spPr>
          <a:xfrm>
            <a:off x="339243" y="821221"/>
            <a:ext cx="5895302" cy="569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b="1" dirty="0">
              <a:latin typeface="+mj-lt"/>
            </a:endParaRPr>
          </a:p>
        </p:txBody>
      </p:sp>
      <p:sp>
        <p:nvSpPr>
          <p:cNvPr id="3" name="Rectangle 1"/>
          <p:cNvSpPr>
            <a:spLocks noChangeArrowheads="1"/>
          </p:cNvSpPr>
          <p:nvPr/>
        </p:nvSpPr>
        <p:spPr bwMode="auto">
          <a:xfrm>
            <a:off x="850502" y="1721334"/>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4000" b="0" i="0" u="none" strike="noStrike" cap="none" normalizeH="0" baseline="0" dirty="0">
              <a:ln>
                <a:noFill/>
              </a:ln>
              <a:solidFill>
                <a:schemeClr val="tx1"/>
              </a:solidFill>
              <a:effectLst/>
              <a:latin typeface="Arial" panose="020B0604020202020204" pitchFamily="34" charset="0"/>
            </a:endParaRPr>
          </a:p>
        </p:txBody>
      </p:sp>
      <p:sp>
        <p:nvSpPr>
          <p:cNvPr id="5" name="Content Placeholder 2"/>
          <p:cNvSpPr txBox="1">
            <a:spLocks/>
          </p:cNvSpPr>
          <p:nvPr/>
        </p:nvSpPr>
        <p:spPr>
          <a:xfrm>
            <a:off x="0" y="1217310"/>
            <a:ext cx="12302837" cy="42065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arenR"/>
            </a:pPr>
            <a:r>
              <a:rPr lang="ru-RU" sz="1800" b="1" dirty="0">
                <a:latin typeface="+mj-lt"/>
              </a:rPr>
              <a:t>Создаем два разных </a:t>
            </a:r>
            <a:r>
              <a:rPr lang="en-US" sz="1800" b="1" dirty="0">
                <a:latin typeface="+mj-lt"/>
              </a:rPr>
              <a:t>Azure Web App</a:t>
            </a:r>
            <a:r>
              <a:rPr lang="ru-RU" sz="1800" b="1" dirty="0">
                <a:latin typeface="+mj-lt"/>
              </a:rPr>
              <a:t>  </a:t>
            </a:r>
            <a:r>
              <a:rPr lang="en-US" sz="1800" b="1" dirty="0">
                <a:latin typeface="+mj-lt"/>
              </a:rPr>
              <a:t>- %web1% </a:t>
            </a:r>
            <a:r>
              <a:rPr lang="ru-RU" sz="1800" b="1" dirty="0">
                <a:latin typeface="+mj-lt"/>
              </a:rPr>
              <a:t>и %</a:t>
            </a:r>
            <a:r>
              <a:rPr lang="en-US" sz="1800" b="1" dirty="0">
                <a:latin typeface="+mj-lt"/>
              </a:rPr>
              <a:t>web2% </a:t>
            </a:r>
            <a:endParaRPr lang="ru-RU" sz="1800" b="1" dirty="0">
              <a:latin typeface="+mj-lt"/>
            </a:endParaRPr>
          </a:p>
          <a:p>
            <a:pPr marL="342900" indent="-342900">
              <a:buAutoNum type="arabicParenR"/>
            </a:pPr>
            <a:r>
              <a:rPr lang="ru-RU" sz="1800" b="1" dirty="0">
                <a:latin typeface="+mj-lt"/>
              </a:rPr>
              <a:t>На каждом из них делаем кастомизацию дефолтной страницы – для того чтобы их отличать друг от друга – через </a:t>
            </a:r>
            <a:r>
              <a:rPr lang="en-US" sz="1800" b="1" dirty="0" err="1">
                <a:latin typeface="+mj-lt"/>
              </a:rPr>
              <a:t>github</a:t>
            </a:r>
            <a:r>
              <a:rPr lang="en-US" sz="1800" b="1" dirty="0">
                <a:latin typeface="+mj-lt"/>
              </a:rPr>
              <a:t> </a:t>
            </a:r>
            <a:r>
              <a:rPr lang="ru-RU" sz="1800" b="1" dirty="0">
                <a:latin typeface="+mj-lt"/>
              </a:rPr>
              <a:t>или </a:t>
            </a:r>
            <a:r>
              <a:rPr lang="en-US" sz="1800" b="1" dirty="0">
                <a:latin typeface="+mj-lt"/>
              </a:rPr>
              <a:t>ftp</a:t>
            </a:r>
          </a:p>
          <a:p>
            <a:pPr marL="342900" indent="-342900">
              <a:buAutoNum type="arabicParenR"/>
            </a:pPr>
            <a:r>
              <a:rPr lang="ru-RU" sz="1800" b="1" dirty="0">
                <a:latin typeface="+mj-lt"/>
              </a:rPr>
              <a:t>Настраиваем </a:t>
            </a:r>
            <a:r>
              <a:rPr lang="en-US" sz="1800" b="1" dirty="0">
                <a:latin typeface="+mj-lt"/>
              </a:rPr>
              <a:t>Azure Traffic Manager </a:t>
            </a:r>
            <a:r>
              <a:rPr lang="ru-RU" sz="1800" b="1" dirty="0">
                <a:latin typeface="+mj-lt"/>
              </a:rPr>
              <a:t>в режиме </a:t>
            </a:r>
            <a:r>
              <a:rPr lang="en-US" sz="1800" b="1" dirty="0" err="1">
                <a:latin typeface="+mj-lt"/>
              </a:rPr>
              <a:t>wieghted</a:t>
            </a:r>
            <a:r>
              <a:rPr lang="en-US" sz="1800" b="1" dirty="0">
                <a:latin typeface="+mj-lt"/>
              </a:rPr>
              <a:t> </a:t>
            </a:r>
            <a:r>
              <a:rPr lang="en-US" sz="1800" b="1" u="sng" dirty="0">
                <a:solidFill>
                  <a:srgbClr val="0070C0"/>
                </a:solidFill>
              </a:rPr>
              <a:t>infobox.cloudtechnologies.org</a:t>
            </a:r>
            <a:r>
              <a:rPr lang="en-US" sz="1800" b="1" dirty="0"/>
              <a:t> ( IP = 92.243.94.73 ) </a:t>
            </a:r>
            <a:endParaRPr lang="ru-RU" sz="1800" b="1" dirty="0"/>
          </a:p>
          <a:p>
            <a:pPr marL="342900" indent="-342900">
              <a:buAutoNum type="arabicParenR"/>
            </a:pPr>
            <a:r>
              <a:rPr lang="ru-RU" sz="1800" dirty="0"/>
              <a:t>Добавляем </a:t>
            </a:r>
            <a:r>
              <a:rPr lang="en-US" sz="1800" dirty="0"/>
              <a:t>%web1% </a:t>
            </a:r>
            <a:r>
              <a:rPr lang="ru-RU" sz="1800" dirty="0"/>
              <a:t>и %</a:t>
            </a:r>
            <a:r>
              <a:rPr lang="en-US" sz="1800" dirty="0"/>
              <a:t>web2% </a:t>
            </a:r>
            <a:r>
              <a:rPr lang="ru-RU" sz="1800" dirty="0"/>
              <a:t>как </a:t>
            </a:r>
            <a:r>
              <a:rPr lang="en-US" sz="1800" dirty="0"/>
              <a:t>backup </a:t>
            </a:r>
            <a:r>
              <a:rPr lang="ru-RU" sz="1800" dirty="0"/>
              <a:t>реплики</a:t>
            </a:r>
            <a:r>
              <a:rPr lang="en-US" sz="1800" dirty="0"/>
              <a:t>  - </a:t>
            </a:r>
            <a:r>
              <a:rPr lang="ru-RU" sz="1800" dirty="0"/>
              <a:t>_веса_ всех реплик сделать одинаковыми</a:t>
            </a:r>
          </a:p>
          <a:p>
            <a:pPr marL="342900" indent="-342900">
              <a:buAutoNum type="arabicParenR"/>
            </a:pPr>
            <a:r>
              <a:rPr lang="ru-RU" sz="1800" dirty="0"/>
              <a:t>Проверяем что веб трафик распеределяется по </a:t>
            </a:r>
            <a:r>
              <a:rPr lang="en-US" sz="1800" dirty="0"/>
              <a:t>round robin – </a:t>
            </a:r>
            <a:r>
              <a:rPr lang="ru-RU" sz="1800" dirty="0"/>
              <a:t>на клиенте делаем запрос, обнуляем </a:t>
            </a:r>
            <a:r>
              <a:rPr lang="en-US" sz="1800" dirty="0"/>
              <a:t>DNS </a:t>
            </a:r>
            <a:r>
              <a:rPr lang="ru-RU" sz="1800" dirty="0"/>
              <a:t>кэш, опять делаем запрос, обнуляем кэш и тп – должны увидеть все три хостинга, запоминаем кол-во попыток </a:t>
            </a:r>
            <a:r>
              <a:rPr lang="en-US" sz="1800" dirty="0"/>
              <a:t>N</a:t>
            </a:r>
            <a:endParaRPr lang="ru-RU" sz="1800" dirty="0"/>
          </a:p>
          <a:p>
            <a:pPr marL="342900" indent="-342900">
              <a:buAutoNum type="arabicParenR"/>
            </a:pPr>
            <a:r>
              <a:rPr lang="ru-RU" sz="1800" dirty="0"/>
              <a:t>Проверяем что посылаются пробы от </a:t>
            </a:r>
            <a:r>
              <a:rPr lang="en-US" sz="1800" dirty="0" err="1"/>
              <a:t>TrafficManager</a:t>
            </a:r>
            <a:r>
              <a:rPr lang="en-US" sz="1800" dirty="0"/>
              <a:t> </a:t>
            </a:r>
            <a:r>
              <a:rPr lang="ru-RU" sz="1800" dirty="0"/>
              <a:t>– их надо найти в логах</a:t>
            </a:r>
            <a:r>
              <a:rPr lang="en-US" sz="1800" dirty="0"/>
              <a:t> </a:t>
            </a:r>
            <a:r>
              <a:rPr lang="ru-RU" sz="1800" dirty="0"/>
              <a:t>на </a:t>
            </a:r>
            <a:r>
              <a:rPr lang="en-US" sz="1800" dirty="0" err="1"/>
              <a:t>InfoBox</a:t>
            </a:r>
            <a:r>
              <a:rPr lang="en-US" sz="1800" dirty="0"/>
              <a:t> (</a:t>
            </a:r>
            <a:r>
              <a:rPr lang="ru-RU" sz="1800" dirty="0"/>
              <a:t>см последний слайд ) и на </a:t>
            </a:r>
            <a:r>
              <a:rPr lang="en-US" sz="1800" dirty="0"/>
              <a:t>web sites</a:t>
            </a:r>
          </a:p>
          <a:p>
            <a:pPr marL="342900" indent="-342900">
              <a:buFont typeface="Arial" panose="020B0604020202020204" pitchFamily="34" charset="0"/>
              <a:buAutoNum type="arabicParenR"/>
            </a:pPr>
            <a:r>
              <a:rPr lang="ru-RU" sz="1800" dirty="0"/>
              <a:t>(опционально) Добавляем домен </a:t>
            </a:r>
            <a:r>
              <a:rPr lang="en-US" sz="1800" dirty="0"/>
              <a:t>%</a:t>
            </a:r>
            <a:r>
              <a:rPr lang="ru-RU" sz="1800" dirty="0"/>
              <a:t>мой_домен%</a:t>
            </a:r>
            <a:r>
              <a:rPr lang="en-US" sz="1800" dirty="0"/>
              <a:t>.cloudtechnologies.org – ask</a:t>
            </a:r>
            <a:r>
              <a:rPr lang="ru-RU" sz="1800" dirty="0"/>
              <a:t> </a:t>
            </a:r>
            <a:r>
              <a:rPr lang="en-US" sz="1800" dirty="0"/>
              <a:t>Alexey Bokov </a:t>
            </a:r>
            <a:r>
              <a:rPr lang="ru-RU" sz="1800" dirty="0"/>
              <a:t>и </a:t>
            </a:r>
            <a:r>
              <a:rPr lang="en-US" sz="1800" dirty="0"/>
              <a:t>CNAM</a:t>
            </a:r>
            <a:r>
              <a:rPr lang="ru-RU" sz="1800" dirty="0"/>
              <a:t>Е</a:t>
            </a:r>
            <a:r>
              <a:rPr lang="en-US" sz="1800" dirty="0"/>
              <a:t> </a:t>
            </a:r>
            <a:r>
              <a:rPr lang="ru-RU" sz="1800" dirty="0"/>
              <a:t>к нам</a:t>
            </a:r>
            <a:endParaRPr lang="en-US" sz="1800" dirty="0"/>
          </a:p>
          <a:p>
            <a:pPr marL="342900" indent="-342900">
              <a:buAutoNum type="arabicParenR"/>
            </a:pPr>
            <a:r>
              <a:rPr lang="ru-RU" sz="1800" dirty="0"/>
              <a:t>Дожидаемся когда на клиенте сайт будет ресовится на любой из 3 хостингов, запомнили хостинг – отключаем его ( физически или эмулируем )</a:t>
            </a:r>
            <a:r>
              <a:rPr lang="en-US" sz="1800" dirty="0"/>
              <a:t>. </a:t>
            </a:r>
            <a:r>
              <a:rPr lang="ru-RU" sz="1800" dirty="0"/>
              <a:t>Эмулировать можно путем </a:t>
            </a:r>
            <a:r>
              <a:rPr lang="en-US" sz="1800" dirty="0"/>
              <a:t>Disable </a:t>
            </a:r>
            <a:r>
              <a:rPr lang="ru-RU" sz="1800" dirty="0"/>
              <a:t>в профиле </a:t>
            </a:r>
            <a:r>
              <a:rPr lang="en-US" sz="1800" dirty="0"/>
              <a:t>End-point </a:t>
            </a:r>
            <a:r>
              <a:rPr lang="ru-RU" sz="1800" dirty="0"/>
              <a:t>в </a:t>
            </a:r>
            <a:r>
              <a:rPr lang="en-US" sz="1800" dirty="0"/>
              <a:t>Traffic Manager</a:t>
            </a:r>
            <a:r>
              <a:rPr lang="ru-RU" sz="1800" dirty="0"/>
              <a:t> – запоминаем время </a:t>
            </a:r>
            <a:r>
              <a:rPr lang="en-US" sz="1800" dirty="0"/>
              <a:t>t1</a:t>
            </a:r>
          </a:p>
          <a:p>
            <a:pPr marL="342900" indent="-342900">
              <a:buAutoNum type="arabicParenR"/>
            </a:pPr>
            <a:r>
              <a:rPr lang="ru-RU" sz="1800" dirty="0"/>
              <a:t>В _портале_ проверяем когда и через какое время отключается плохая реплика </a:t>
            </a:r>
            <a:r>
              <a:rPr lang="en-US" sz="1800" dirty="0"/>
              <a:t> - </a:t>
            </a:r>
            <a:r>
              <a:rPr lang="ru-RU" sz="1800" dirty="0"/>
              <a:t>запоминаем время</a:t>
            </a:r>
            <a:r>
              <a:rPr lang="en-US" sz="1800" dirty="0"/>
              <a:t> t2</a:t>
            </a:r>
            <a:endParaRPr lang="ru-RU" sz="1800" dirty="0"/>
          </a:p>
          <a:p>
            <a:pPr marL="342900" indent="-342900">
              <a:buAutoNum type="arabicParenR"/>
            </a:pPr>
            <a:r>
              <a:rPr lang="ru-RU" sz="1800" dirty="0"/>
              <a:t> Как только отобразилось в портале – проверяем записи в </a:t>
            </a:r>
            <a:r>
              <a:rPr lang="en-US" sz="1800" dirty="0"/>
              <a:t>dig-e</a:t>
            </a:r>
            <a:r>
              <a:rPr lang="ru-RU" sz="1800" dirty="0"/>
              <a:t>, запоминаем время </a:t>
            </a:r>
            <a:r>
              <a:rPr lang="en-US" sz="1800" dirty="0"/>
              <a:t>t3</a:t>
            </a:r>
          </a:p>
          <a:p>
            <a:pPr marL="342900" indent="-342900">
              <a:buAutoNum type="arabicParenR"/>
            </a:pPr>
            <a:r>
              <a:rPr lang="ru-RU" sz="1800" dirty="0"/>
              <a:t> Ждем когда изменения дойдут до клиентского устройства – проверяем на лэптопе, мобильном – время </a:t>
            </a:r>
            <a:r>
              <a:rPr lang="en-US" sz="1800" dirty="0"/>
              <a:t>t4</a:t>
            </a:r>
          </a:p>
          <a:p>
            <a:pPr marL="342900" indent="-342900">
              <a:buAutoNum type="arabicParenR"/>
            </a:pPr>
            <a:r>
              <a:rPr lang="ru-RU" sz="1800" dirty="0"/>
              <a:t> Делаем красивый слайд с </a:t>
            </a:r>
            <a:r>
              <a:rPr lang="en-US" sz="1800" dirty="0"/>
              <a:t>N,t1</a:t>
            </a:r>
            <a:r>
              <a:rPr lang="ru-RU" sz="1800" dirty="0"/>
              <a:t>, </a:t>
            </a:r>
            <a:r>
              <a:rPr lang="en-US" sz="1800" dirty="0"/>
              <a:t>t2</a:t>
            </a:r>
            <a:r>
              <a:rPr lang="ru-RU" sz="1800" dirty="0"/>
              <a:t>,</a:t>
            </a:r>
            <a:r>
              <a:rPr lang="en-US" sz="1800" dirty="0"/>
              <a:t> t3</a:t>
            </a:r>
            <a:r>
              <a:rPr lang="ru-RU" sz="1800" dirty="0"/>
              <a:t>, </a:t>
            </a:r>
            <a:r>
              <a:rPr lang="en-US" sz="1800" dirty="0"/>
              <a:t>t4</a:t>
            </a:r>
          </a:p>
        </p:txBody>
      </p:sp>
    </p:spTree>
    <p:extLst>
      <p:ext uri="{BB962C8B-B14F-4D97-AF65-F5344CB8AC3E}">
        <p14:creationId xmlns:p14="http://schemas.microsoft.com/office/powerpoint/2010/main" val="16140310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1914909" cy="1217310"/>
          </a:xfrm>
          <a:prstGeom prst="rect">
            <a:avLst/>
          </a:prstGeom>
        </p:spPr>
        <p:txBody>
          <a:bodyPr/>
          <a:lstStyle/>
          <a:p>
            <a:r>
              <a:rPr lang="ru-RU" sz="3200" dirty="0"/>
              <a:t>Лабораторная работа 3 – </a:t>
            </a:r>
            <a:r>
              <a:rPr lang="en-US" sz="3200" dirty="0"/>
              <a:t>Application Gateway </a:t>
            </a:r>
            <a:r>
              <a:rPr lang="ru-RU" sz="3200" dirty="0"/>
              <a:t>как </a:t>
            </a:r>
            <a:r>
              <a:rPr lang="en-US" sz="3200" dirty="0"/>
              <a:t>firewall </a:t>
            </a:r>
            <a:r>
              <a:rPr lang="ru-RU" sz="3200" dirty="0"/>
              <a:t>и балансировщик для моего хостинга</a:t>
            </a:r>
            <a:br>
              <a:rPr lang="ru-RU" sz="3200" dirty="0"/>
            </a:br>
            <a:endParaRPr lang="ru-RU" sz="3200" dirty="0"/>
          </a:p>
        </p:txBody>
      </p:sp>
      <p:sp>
        <p:nvSpPr>
          <p:cNvPr id="6" name="Content Placeholder 2"/>
          <p:cNvSpPr txBox="1">
            <a:spLocks/>
          </p:cNvSpPr>
          <p:nvPr/>
        </p:nvSpPr>
        <p:spPr>
          <a:xfrm>
            <a:off x="339243" y="821221"/>
            <a:ext cx="5895302" cy="569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b="1" dirty="0">
              <a:latin typeface="+mj-lt"/>
            </a:endParaRPr>
          </a:p>
        </p:txBody>
      </p:sp>
      <p:sp>
        <p:nvSpPr>
          <p:cNvPr id="3" name="Rectangle 1"/>
          <p:cNvSpPr>
            <a:spLocks noChangeArrowheads="1"/>
          </p:cNvSpPr>
          <p:nvPr/>
        </p:nvSpPr>
        <p:spPr bwMode="auto">
          <a:xfrm>
            <a:off x="850502" y="1721334"/>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4000" b="0" i="0" u="none" strike="noStrike" cap="none" normalizeH="0" baseline="0" dirty="0">
              <a:ln>
                <a:noFill/>
              </a:ln>
              <a:solidFill>
                <a:schemeClr val="tx1"/>
              </a:solidFill>
              <a:effectLst/>
              <a:latin typeface="Arial" panose="020B0604020202020204" pitchFamily="34" charset="0"/>
            </a:endParaRPr>
          </a:p>
        </p:txBody>
      </p:sp>
      <p:sp>
        <p:nvSpPr>
          <p:cNvPr id="5" name="Content Placeholder 2"/>
          <p:cNvSpPr txBox="1">
            <a:spLocks/>
          </p:cNvSpPr>
          <p:nvPr/>
        </p:nvSpPr>
        <p:spPr>
          <a:xfrm>
            <a:off x="0" y="995637"/>
            <a:ext cx="12302837" cy="42065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arenR"/>
            </a:pPr>
            <a:r>
              <a:rPr lang="ru-RU" sz="1800" b="1" dirty="0">
                <a:latin typeface="+mj-lt"/>
              </a:rPr>
              <a:t>Создаем </a:t>
            </a:r>
            <a:r>
              <a:rPr lang="en-US" sz="1800" b="1" dirty="0">
                <a:latin typeface="+mj-lt"/>
              </a:rPr>
              <a:t>Application Gateway</a:t>
            </a:r>
            <a:r>
              <a:rPr lang="ru-RU" sz="1800" b="1" dirty="0">
                <a:latin typeface="+mj-lt"/>
              </a:rPr>
              <a:t>, включаем </a:t>
            </a:r>
            <a:r>
              <a:rPr lang="en-US" sz="1800" b="1" dirty="0">
                <a:latin typeface="+mj-lt"/>
              </a:rPr>
              <a:t>firewall </a:t>
            </a:r>
            <a:r>
              <a:rPr lang="ru-RU" sz="1800" b="1" dirty="0">
                <a:latin typeface="+mj-lt"/>
              </a:rPr>
              <a:t>и диагностику для него, режим = </a:t>
            </a:r>
            <a:r>
              <a:rPr lang="en-US" sz="1800" b="1" dirty="0">
                <a:latin typeface="+mj-lt"/>
              </a:rPr>
              <a:t>detection</a:t>
            </a:r>
            <a:endParaRPr lang="ru-RU" sz="1800" b="1" dirty="0">
              <a:latin typeface="+mj-lt"/>
            </a:endParaRPr>
          </a:p>
          <a:p>
            <a:pPr marL="342900" indent="-342900">
              <a:buAutoNum type="arabicParenR"/>
            </a:pPr>
            <a:r>
              <a:rPr lang="ru-RU" sz="1800" b="1" dirty="0">
                <a:latin typeface="+mj-lt"/>
              </a:rPr>
              <a:t>Создаем профиль в </a:t>
            </a:r>
            <a:r>
              <a:rPr lang="en-US" sz="1800" b="1" dirty="0" err="1">
                <a:latin typeface="+mj-lt"/>
              </a:rPr>
              <a:t>TrafficManager</a:t>
            </a:r>
            <a:r>
              <a:rPr lang="en-US" sz="1800" b="1" dirty="0">
                <a:latin typeface="+mj-lt"/>
              </a:rPr>
              <a:t> </a:t>
            </a:r>
            <a:r>
              <a:rPr lang="ru-RU" sz="1800" b="1" dirty="0">
                <a:latin typeface="+mj-lt"/>
              </a:rPr>
              <a:t>который будет вести на </a:t>
            </a:r>
            <a:r>
              <a:rPr lang="en-US" sz="1800" b="1" dirty="0">
                <a:latin typeface="+mj-lt"/>
              </a:rPr>
              <a:t>Gateway</a:t>
            </a:r>
            <a:r>
              <a:rPr lang="ru-RU" sz="1800" b="1" dirty="0">
                <a:latin typeface="+mj-lt"/>
              </a:rPr>
              <a:t> ( тип любой, так конечная точка одна ).</a:t>
            </a:r>
          </a:p>
          <a:p>
            <a:pPr marL="342900" indent="-342900">
              <a:buAutoNum type="arabicParenR"/>
            </a:pPr>
            <a:r>
              <a:rPr lang="ru-RU" sz="1800" b="1" dirty="0">
                <a:latin typeface="+mj-lt"/>
              </a:rPr>
              <a:t>В качестве </a:t>
            </a:r>
            <a:r>
              <a:rPr lang="en-US" sz="1800" b="1" dirty="0">
                <a:latin typeface="+mj-lt"/>
              </a:rPr>
              <a:t>backend pool </a:t>
            </a:r>
            <a:r>
              <a:rPr lang="ru-RU" sz="1800" b="1" dirty="0">
                <a:latin typeface="+mj-lt"/>
              </a:rPr>
              <a:t>добавляем </a:t>
            </a:r>
            <a:r>
              <a:rPr lang="en-US" sz="1800" b="1" u="sng" dirty="0">
                <a:solidFill>
                  <a:srgbClr val="0070C0"/>
                </a:solidFill>
              </a:rPr>
              <a:t>infobox.cloudtechnologies.org</a:t>
            </a:r>
            <a:r>
              <a:rPr lang="en-US" sz="1800" b="1" dirty="0"/>
              <a:t> ( IP = 92.243.94.73 ) </a:t>
            </a:r>
            <a:r>
              <a:rPr lang="ru-RU" sz="1800" dirty="0"/>
              <a:t>либо любой свой хостинг если есть.</a:t>
            </a:r>
            <a:endParaRPr lang="ru-RU" sz="1800" b="1" dirty="0"/>
          </a:p>
          <a:p>
            <a:pPr marL="342900" indent="-342900">
              <a:buAutoNum type="arabicParenR"/>
            </a:pPr>
            <a:r>
              <a:rPr lang="ru-RU" sz="1800" dirty="0"/>
              <a:t>Проверяем что веб трафик доходит до </a:t>
            </a:r>
            <a:r>
              <a:rPr lang="en-US" sz="1800" dirty="0" err="1"/>
              <a:t>infobox</a:t>
            </a:r>
            <a:r>
              <a:rPr lang="en-US" sz="1800" dirty="0"/>
              <a:t> ( </a:t>
            </a:r>
            <a:r>
              <a:rPr lang="ru-RU" sz="1800" dirty="0"/>
              <a:t>см последний слайд для доступа ) – ищем в логах свои запросы, пробы от </a:t>
            </a:r>
            <a:r>
              <a:rPr lang="en-US" sz="1800" dirty="0"/>
              <a:t>Application Gateway </a:t>
            </a:r>
            <a:r>
              <a:rPr lang="ru-RU" sz="1800" dirty="0"/>
              <a:t>_и_ </a:t>
            </a:r>
            <a:r>
              <a:rPr lang="en-US" sz="1800" dirty="0" err="1"/>
              <a:t>TrafficManager</a:t>
            </a:r>
            <a:endParaRPr lang="ru-RU" sz="1800" dirty="0"/>
          </a:p>
          <a:p>
            <a:pPr marL="342900" indent="-342900">
              <a:buFont typeface="Arial" panose="020B0604020202020204" pitchFamily="34" charset="0"/>
              <a:buAutoNum type="arabicParenR"/>
            </a:pPr>
            <a:r>
              <a:rPr lang="ru-RU" sz="1800" dirty="0"/>
              <a:t>(опционально) Добавляем домен </a:t>
            </a:r>
            <a:r>
              <a:rPr lang="en-US" sz="1800" dirty="0"/>
              <a:t>%</a:t>
            </a:r>
            <a:r>
              <a:rPr lang="ru-RU" sz="1800" dirty="0"/>
              <a:t>мой_домен%</a:t>
            </a:r>
            <a:r>
              <a:rPr lang="en-US" sz="1800" dirty="0"/>
              <a:t>.cloudtechnologies.org – ask</a:t>
            </a:r>
            <a:r>
              <a:rPr lang="ru-RU" sz="1800" dirty="0"/>
              <a:t> </a:t>
            </a:r>
            <a:r>
              <a:rPr lang="en-US" sz="1800" dirty="0"/>
              <a:t>Alexey Bokov </a:t>
            </a:r>
            <a:r>
              <a:rPr lang="ru-RU" sz="1800" dirty="0"/>
              <a:t>и </a:t>
            </a:r>
            <a:r>
              <a:rPr lang="en-US" sz="1800" dirty="0"/>
              <a:t>CNAM</a:t>
            </a:r>
            <a:r>
              <a:rPr lang="ru-RU" sz="1800" dirty="0"/>
              <a:t>Е</a:t>
            </a:r>
            <a:r>
              <a:rPr lang="en-US" sz="1800" dirty="0"/>
              <a:t> </a:t>
            </a:r>
            <a:r>
              <a:rPr lang="ru-RU" sz="1800" dirty="0"/>
              <a:t>к нам</a:t>
            </a:r>
            <a:endParaRPr lang="en-US" sz="1800" dirty="0"/>
          </a:p>
          <a:p>
            <a:pPr marL="342900" indent="-342900">
              <a:buAutoNum type="arabicParenR"/>
            </a:pPr>
            <a:r>
              <a:rPr lang="ru-RU" sz="1800" dirty="0"/>
              <a:t>Ищем </a:t>
            </a:r>
            <a:r>
              <a:rPr lang="en-US" sz="1800" dirty="0"/>
              <a:t>ARR Affinity </a:t>
            </a:r>
            <a:r>
              <a:rPr lang="ru-RU" sz="1800" dirty="0"/>
              <a:t>куки в логах веб сервера  - смотрим разницу при запросе через все доступные </a:t>
            </a:r>
            <a:r>
              <a:rPr lang="en-US" sz="1800" dirty="0"/>
              <a:t>DNS </a:t>
            </a:r>
            <a:r>
              <a:rPr lang="ru-RU" sz="1800" dirty="0"/>
              <a:t>имена ( в теории разницы не должно быть )</a:t>
            </a:r>
          </a:p>
          <a:p>
            <a:pPr marL="342900" indent="-342900">
              <a:buAutoNum type="arabicParenR"/>
            </a:pPr>
            <a:r>
              <a:rPr lang="ru-RU" sz="1800" dirty="0"/>
              <a:t>Смотрим </a:t>
            </a:r>
            <a:r>
              <a:rPr lang="en-US" sz="1800" dirty="0"/>
              <a:t>ARR </a:t>
            </a:r>
            <a:r>
              <a:rPr lang="ru-RU" sz="1800" dirty="0"/>
              <a:t>на клиенте – </a:t>
            </a:r>
            <a:r>
              <a:rPr lang="en-US" sz="1800" dirty="0"/>
              <a:t>Fiddler </a:t>
            </a:r>
            <a:r>
              <a:rPr lang="ru-RU" sz="1800" dirty="0"/>
              <a:t>или </a:t>
            </a:r>
            <a:r>
              <a:rPr lang="en-US" sz="1800" dirty="0" err="1"/>
              <a:t>httpry</a:t>
            </a:r>
            <a:endParaRPr lang="ru-RU" sz="1800" dirty="0"/>
          </a:p>
          <a:p>
            <a:pPr marL="342900" indent="-342900">
              <a:buAutoNum type="arabicParenR"/>
            </a:pPr>
            <a:r>
              <a:rPr lang="ru-RU" sz="1800" dirty="0"/>
              <a:t>Выключаем куки, смотри в логах что они пропали.</a:t>
            </a:r>
          </a:p>
          <a:p>
            <a:pPr marL="342900" indent="-342900">
              <a:buAutoNum type="arabicParenR"/>
            </a:pPr>
            <a:r>
              <a:rPr lang="ru-RU" sz="1800" dirty="0"/>
              <a:t>Смотрим логи </a:t>
            </a:r>
            <a:r>
              <a:rPr lang="en-US" sz="1800" dirty="0"/>
              <a:t>firewall</a:t>
            </a:r>
            <a:r>
              <a:rPr lang="ru-RU" sz="1800" dirty="0"/>
              <a:t>, там пока ничего нет – теперь делаем небольшой </a:t>
            </a:r>
            <a:r>
              <a:rPr lang="en-US" sz="1800" dirty="0" err="1"/>
              <a:t>DoS</a:t>
            </a:r>
            <a:r>
              <a:rPr lang="en-US" sz="1800" dirty="0"/>
              <a:t> </a:t>
            </a:r>
            <a:r>
              <a:rPr lang="ru-RU" sz="1800" dirty="0"/>
              <a:t>при помощи </a:t>
            </a:r>
            <a:r>
              <a:rPr lang="en-US" sz="1800" dirty="0"/>
              <a:t>Apache Benchmark</a:t>
            </a:r>
            <a:r>
              <a:rPr lang="ru-RU" sz="1800" dirty="0"/>
              <a:t>, добиваемся</a:t>
            </a:r>
            <a:r>
              <a:rPr lang="en-US" sz="1800" dirty="0"/>
              <a:t> </a:t>
            </a:r>
            <a:r>
              <a:rPr lang="ru-RU" sz="1800" dirty="0"/>
              <a:t>того чтобы она отмечал запросы как </a:t>
            </a:r>
            <a:r>
              <a:rPr lang="en-US" sz="1800" dirty="0" err="1"/>
              <a:t>DoS</a:t>
            </a:r>
            <a:endParaRPr lang="ru-RU" sz="1800" dirty="0"/>
          </a:p>
          <a:p>
            <a:pPr marL="342900" indent="-342900">
              <a:buAutoNum type="arabicParenR"/>
            </a:pPr>
            <a:r>
              <a:rPr lang="ru-RU" sz="1800" dirty="0"/>
              <a:t>Включаем режим </a:t>
            </a:r>
            <a:r>
              <a:rPr lang="en-US" sz="1800" dirty="0"/>
              <a:t>Prevention </a:t>
            </a:r>
            <a:r>
              <a:rPr lang="ru-RU" sz="1800" dirty="0"/>
              <a:t>и добиваемся </a:t>
            </a:r>
            <a:r>
              <a:rPr lang="en-US" sz="1800" dirty="0"/>
              <a:t>403</a:t>
            </a:r>
            <a:r>
              <a:rPr lang="ru-RU" sz="1800" dirty="0"/>
              <a:t>, запоминаем примерно кол-во запросов</a:t>
            </a:r>
          </a:p>
          <a:p>
            <a:pPr marL="342900" indent="-342900">
              <a:buAutoNum type="arabicParenR"/>
            </a:pPr>
            <a:r>
              <a:rPr lang="ru-RU" sz="1800" dirty="0"/>
              <a:t>Подключаем </a:t>
            </a:r>
            <a:r>
              <a:rPr lang="en-US" sz="1800" dirty="0"/>
              <a:t>SSL offload </a:t>
            </a:r>
            <a:r>
              <a:rPr lang="ru-RU" sz="1800" dirty="0"/>
              <a:t>(опционально)</a:t>
            </a:r>
            <a:endParaRPr lang="en-US" sz="1800" dirty="0"/>
          </a:p>
        </p:txBody>
      </p:sp>
    </p:spTree>
    <p:extLst>
      <p:ext uri="{BB962C8B-B14F-4D97-AF65-F5344CB8AC3E}">
        <p14:creationId xmlns:p14="http://schemas.microsoft.com/office/powerpoint/2010/main" val="14512760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1914909" cy="1217310"/>
          </a:xfrm>
          <a:prstGeom prst="rect">
            <a:avLst/>
          </a:prstGeom>
        </p:spPr>
        <p:txBody>
          <a:bodyPr/>
          <a:lstStyle/>
          <a:p>
            <a:r>
              <a:rPr lang="ru-RU" sz="3200" b="1" dirty="0"/>
              <a:t>Лабораторная работа 4 – разработка и тестирование  ( </a:t>
            </a:r>
            <a:r>
              <a:rPr lang="en-US" sz="3200" b="1" dirty="0"/>
              <a:t>ARR, </a:t>
            </a:r>
            <a:r>
              <a:rPr lang="en-US" sz="3200" b="1" dirty="0" err="1"/>
              <a:t>github</a:t>
            </a:r>
            <a:r>
              <a:rPr lang="en-US" sz="3200" b="1" dirty="0"/>
              <a:t> </a:t>
            </a:r>
            <a:r>
              <a:rPr lang="ru-RU" sz="3200" b="1" dirty="0"/>
              <a:t>и </a:t>
            </a:r>
            <a:r>
              <a:rPr lang="en-US" sz="3200" b="1" dirty="0" err="1"/>
              <a:t>stagings</a:t>
            </a:r>
            <a:r>
              <a:rPr lang="en-US" sz="3200" b="1" dirty="0"/>
              <a:t> ) </a:t>
            </a:r>
            <a:r>
              <a:rPr lang="ru-RU" sz="3200" b="1" dirty="0"/>
              <a:t>в вебе</a:t>
            </a:r>
            <a:endParaRPr lang="ru-RU" sz="3200" dirty="0"/>
          </a:p>
        </p:txBody>
      </p:sp>
      <p:sp>
        <p:nvSpPr>
          <p:cNvPr id="6" name="Content Placeholder 2"/>
          <p:cNvSpPr txBox="1">
            <a:spLocks/>
          </p:cNvSpPr>
          <p:nvPr/>
        </p:nvSpPr>
        <p:spPr>
          <a:xfrm>
            <a:off x="339243" y="821221"/>
            <a:ext cx="5895302" cy="569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b="1" dirty="0">
              <a:latin typeface="+mj-lt"/>
            </a:endParaRPr>
          </a:p>
        </p:txBody>
      </p:sp>
      <p:sp>
        <p:nvSpPr>
          <p:cNvPr id="3" name="Rectangle 1"/>
          <p:cNvSpPr>
            <a:spLocks noChangeArrowheads="1"/>
          </p:cNvSpPr>
          <p:nvPr/>
        </p:nvSpPr>
        <p:spPr bwMode="auto">
          <a:xfrm>
            <a:off x="850502" y="1721334"/>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4000" b="0" i="0" u="none" strike="noStrike" cap="none" normalizeH="0" baseline="0" dirty="0">
              <a:ln>
                <a:noFill/>
              </a:ln>
              <a:solidFill>
                <a:schemeClr val="tx1"/>
              </a:solidFill>
              <a:effectLst/>
              <a:latin typeface="Arial" panose="020B0604020202020204" pitchFamily="34" charset="0"/>
            </a:endParaRPr>
          </a:p>
        </p:txBody>
      </p:sp>
      <p:sp>
        <p:nvSpPr>
          <p:cNvPr id="5" name="Content Placeholder 2"/>
          <p:cNvSpPr txBox="1">
            <a:spLocks/>
          </p:cNvSpPr>
          <p:nvPr/>
        </p:nvSpPr>
        <p:spPr>
          <a:xfrm>
            <a:off x="0" y="995637"/>
            <a:ext cx="12302837" cy="42065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arenR"/>
            </a:pPr>
            <a:r>
              <a:rPr lang="ru-RU" sz="1800" b="1" dirty="0">
                <a:latin typeface="+mj-lt"/>
              </a:rPr>
              <a:t>Создаем </a:t>
            </a:r>
            <a:r>
              <a:rPr lang="en-US" sz="1800" b="1" dirty="0">
                <a:latin typeface="+mj-lt"/>
              </a:rPr>
              <a:t>Azure Web Site ( </a:t>
            </a:r>
            <a:r>
              <a:rPr lang="en-US" sz="1800" b="1" dirty="0" err="1">
                <a:latin typeface="+mj-lt"/>
              </a:rPr>
              <a:t>linux</a:t>
            </a:r>
            <a:r>
              <a:rPr lang="en-US" sz="1800" b="1" dirty="0">
                <a:latin typeface="+mj-lt"/>
              </a:rPr>
              <a:t> | windows – </a:t>
            </a:r>
            <a:r>
              <a:rPr lang="ru-RU" sz="1800" b="1" dirty="0">
                <a:latin typeface="+mj-lt"/>
              </a:rPr>
              <a:t>попробовать на оба варианта )</a:t>
            </a:r>
          </a:p>
          <a:p>
            <a:pPr marL="342900" indent="-342900">
              <a:buFont typeface="Arial" panose="020B0604020202020204" pitchFamily="34" charset="0"/>
              <a:buAutoNum type="arabicParenR"/>
            </a:pPr>
            <a:r>
              <a:rPr lang="ru-RU" sz="1800" b="1" dirty="0">
                <a:latin typeface="+mj-lt"/>
              </a:rPr>
              <a:t>Делаем профиль на </a:t>
            </a:r>
            <a:r>
              <a:rPr lang="en-US" sz="1800" b="1" dirty="0">
                <a:latin typeface="+mj-lt"/>
              </a:rPr>
              <a:t>traffic manager </a:t>
            </a:r>
            <a:r>
              <a:rPr lang="ru-RU" sz="1800" b="1" dirty="0">
                <a:latin typeface="+mj-lt"/>
              </a:rPr>
              <a:t>ссылающийся на вебсайт (и</a:t>
            </a:r>
            <a:r>
              <a:rPr lang="en-US" sz="1800" b="1" dirty="0">
                <a:latin typeface="+mj-lt"/>
              </a:rPr>
              <a:t>/</a:t>
            </a:r>
            <a:r>
              <a:rPr lang="ru-RU" sz="1800" b="1" dirty="0">
                <a:latin typeface="+mj-lt"/>
              </a:rPr>
              <a:t>или ) </a:t>
            </a:r>
            <a:r>
              <a:rPr lang="ru-RU" sz="1800" dirty="0"/>
              <a:t>(опционально) Добавляем домен </a:t>
            </a:r>
            <a:r>
              <a:rPr lang="en-US" sz="1800" dirty="0"/>
              <a:t>%</a:t>
            </a:r>
            <a:r>
              <a:rPr lang="ru-RU" sz="1800" dirty="0"/>
              <a:t>мой_домен%</a:t>
            </a:r>
            <a:r>
              <a:rPr lang="en-US" sz="1800" dirty="0"/>
              <a:t>.cloudtechnologies.org – ask</a:t>
            </a:r>
            <a:r>
              <a:rPr lang="ru-RU" sz="1800" dirty="0"/>
              <a:t> </a:t>
            </a:r>
            <a:r>
              <a:rPr lang="en-US" sz="1800" dirty="0"/>
              <a:t>Alexey Bokov </a:t>
            </a:r>
            <a:r>
              <a:rPr lang="ru-RU" sz="1800" dirty="0"/>
              <a:t>и </a:t>
            </a:r>
            <a:r>
              <a:rPr lang="en-US" sz="1800" dirty="0"/>
              <a:t>CNAM</a:t>
            </a:r>
            <a:r>
              <a:rPr lang="ru-RU" sz="1800" dirty="0"/>
              <a:t>Е</a:t>
            </a:r>
            <a:r>
              <a:rPr lang="en-US" sz="1800" dirty="0"/>
              <a:t> </a:t>
            </a:r>
            <a:r>
              <a:rPr lang="ru-RU" sz="1800" dirty="0"/>
              <a:t>на профиль</a:t>
            </a:r>
          </a:p>
          <a:p>
            <a:pPr marL="342900" indent="-342900">
              <a:buFont typeface="Arial" panose="020B0604020202020204" pitchFamily="34" charset="0"/>
              <a:buAutoNum type="arabicParenR"/>
            </a:pPr>
            <a:r>
              <a:rPr lang="ru-RU" sz="1800" b="1" dirty="0">
                <a:latin typeface="+mj-lt"/>
              </a:rPr>
              <a:t>Создаем слот для тестирования и разработки</a:t>
            </a:r>
          </a:p>
          <a:p>
            <a:pPr marL="342900" indent="-342900">
              <a:buAutoNum type="arabicParenR"/>
            </a:pPr>
            <a:r>
              <a:rPr lang="ru-RU" sz="1800" b="1" dirty="0">
                <a:latin typeface="+mj-lt"/>
              </a:rPr>
              <a:t>Делаем репозиторий на </a:t>
            </a:r>
            <a:r>
              <a:rPr lang="en-US" sz="1800" b="1" dirty="0" err="1">
                <a:latin typeface="+mj-lt"/>
              </a:rPr>
              <a:t>github</a:t>
            </a:r>
            <a:r>
              <a:rPr lang="en-US" sz="1800" b="1" dirty="0">
                <a:latin typeface="+mj-lt"/>
              </a:rPr>
              <a:t> </a:t>
            </a:r>
            <a:r>
              <a:rPr lang="ru-RU" sz="1800" b="1" dirty="0">
                <a:latin typeface="+mj-lt"/>
              </a:rPr>
              <a:t>и подключаем его к этому слоту и проверяем что слот обновляется</a:t>
            </a:r>
          </a:p>
          <a:p>
            <a:pPr marL="342900" indent="-342900">
              <a:buAutoNum type="arabicParenR"/>
            </a:pPr>
            <a:r>
              <a:rPr lang="ru-RU" sz="1800" b="1" dirty="0">
                <a:latin typeface="+mj-lt"/>
              </a:rPr>
              <a:t>Переключаем слот в продакшн и смотрим что продакшн обновился – должно быть мгновенное обновление</a:t>
            </a:r>
          </a:p>
          <a:p>
            <a:pPr marL="342900" indent="-342900">
              <a:buAutoNum type="arabicParenR"/>
            </a:pPr>
            <a:r>
              <a:rPr lang="ru-RU" sz="1800" b="1" dirty="0">
                <a:latin typeface="+mj-lt"/>
              </a:rPr>
              <a:t>Делаем правку для слота и комитим в него</a:t>
            </a:r>
          </a:p>
          <a:p>
            <a:pPr marL="342900" indent="-342900">
              <a:buAutoNum type="arabicParenR"/>
            </a:pPr>
            <a:r>
              <a:rPr lang="ru-RU" sz="1800" b="1" dirty="0">
                <a:latin typeface="+mj-lt"/>
              </a:rPr>
              <a:t>Распределяем трафик между двумя стейджингами, смотрим в логах через </a:t>
            </a:r>
            <a:r>
              <a:rPr lang="en-US" sz="1800" b="1" dirty="0">
                <a:latin typeface="+mj-lt"/>
              </a:rPr>
              <a:t>Kudu </a:t>
            </a:r>
            <a:r>
              <a:rPr lang="ru-RU" sz="1800" b="1" dirty="0">
                <a:latin typeface="+mj-lt"/>
              </a:rPr>
              <a:t>куда приходят запросы</a:t>
            </a:r>
          </a:p>
          <a:p>
            <a:pPr marL="342900" indent="-342900">
              <a:buAutoNum type="arabicParenR"/>
            </a:pPr>
            <a:r>
              <a:rPr lang="ru-RU" sz="1800" b="1" dirty="0">
                <a:latin typeface="+mj-lt"/>
              </a:rPr>
              <a:t>Возвращаем в режим когда весь трафик идет на один стейдж, делаем </a:t>
            </a:r>
            <a:r>
              <a:rPr lang="en-US" sz="1800" b="1" dirty="0">
                <a:latin typeface="+mj-lt"/>
              </a:rPr>
              <a:t>scale up </a:t>
            </a:r>
            <a:r>
              <a:rPr lang="ru-RU" sz="1800" b="1" dirty="0">
                <a:latin typeface="+mj-lt"/>
              </a:rPr>
              <a:t>на два инстанса</a:t>
            </a:r>
          </a:p>
          <a:p>
            <a:pPr marL="342900" indent="-342900">
              <a:buAutoNum type="arabicParenR"/>
            </a:pPr>
            <a:r>
              <a:rPr lang="ru-RU" sz="1800" b="1" dirty="0">
                <a:latin typeface="+mj-lt"/>
              </a:rPr>
              <a:t>Открываем в </a:t>
            </a:r>
            <a:r>
              <a:rPr lang="en-US" sz="1800" b="1" dirty="0">
                <a:latin typeface="+mj-lt"/>
              </a:rPr>
              <a:t>Kudu </a:t>
            </a:r>
            <a:r>
              <a:rPr lang="ru-RU" sz="1800" b="1" dirty="0">
                <a:latin typeface="+mj-lt"/>
              </a:rPr>
              <a:t>консоль на обоих инстансах – смотрим </a:t>
            </a:r>
            <a:r>
              <a:rPr lang="en-US" sz="1800" b="1" dirty="0">
                <a:latin typeface="+mj-lt"/>
              </a:rPr>
              <a:t>hostname </a:t>
            </a:r>
            <a:r>
              <a:rPr lang="ru-RU" sz="1800" b="1" dirty="0">
                <a:latin typeface="+mj-lt"/>
              </a:rPr>
              <a:t>(что разные )</a:t>
            </a:r>
          </a:p>
          <a:p>
            <a:pPr marL="342900" indent="-342900">
              <a:buAutoNum type="arabicParenR"/>
            </a:pPr>
            <a:r>
              <a:rPr lang="ru-RU" sz="1800" b="1" dirty="0">
                <a:latin typeface="+mj-lt"/>
              </a:rPr>
              <a:t>Делаем бранк в </a:t>
            </a:r>
            <a:r>
              <a:rPr lang="en-US" sz="1800" b="1" dirty="0" err="1">
                <a:latin typeface="+mj-lt"/>
              </a:rPr>
              <a:t>github</a:t>
            </a:r>
            <a:r>
              <a:rPr lang="en-US" sz="1800" b="1" dirty="0">
                <a:latin typeface="+mj-lt"/>
              </a:rPr>
              <a:t> </a:t>
            </a:r>
            <a:r>
              <a:rPr lang="ru-RU" sz="1800" b="1" dirty="0">
                <a:latin typeface="+mj-lt"/>
              </a:rPr>
              <a:t>для продакшна, делаем там изменение, смотрим через </a:t>
            </a:r>
            <a:r>
              <a:rPr lang="en-US" sz="1800" b="1" dirty="0">
                <a:latin typeface="+mj-lt"/>
              </a:rPr>
              <a:t>Kudu </a:t>
            </a:r>
            <a:r>
              <a:rPr lang="ru-RU" sz="1800" b="1" dirty="0">
                <a:latin typeface="+mj-lt"/>
              </a:rPr>
              <a:t>что апдейт произошел на обоих нодах.</a:t>
            </a:r>
            <a:endParaRPr lang="en-US" sz="1800" b="1" dirty="0">
              <a:latin typeface="+mj-lt"/>
            </a:endParaRPr>
          </a:p>
          <a:p>
            <a:pPr marL="342900" indent="-342900">
              <a:buAutoNum type="arabicParenR"/>
            </a:pPr>
            <a:r>
              <a:rPr lang="ru-RU" sz="1800" b="1" dirty="0">
                <a:latin typeface="+mj-lt"/>
              </a:rPr>
              <a:t>Добавляем новый </a:t>
            </a:r>
            <a:r>
              <a:rPr lang="en-US" sz="1800" b="1" dirty="0">
                <a:latin typeface="+mj-lt"/>
              </a:rPr>
              <a:t>web app </a:t>
            </a:r>
            <a:r>
              <a:rPr lang="ru-RU" sz="1800" b="1" dirty="0">
                <a:latin typeface="+mj-lt"/>
              </a:rPr>
              <a:t>в другом регионе и делаем там </a:t>
            </a:r>
            <a:r>
              <a:rPr lang="en-US" sz="1800" b="1" dirty="0">
                <a:latin typeface="+mj-lt"/>
              </a:rPr>
              <a:t>web job </a:t>
            </a:r>
            <a:r>
              <a:rPr lang="ru-RU" sz="1800" b="1" dirty="0">
                <a:latin typeface="+mj-lt"/>
              </a:rPr>
              <a:t>для мониторинга нашего первого </a:t>
            </a:r>
            <a:r>
              <a:rPr lang="en-US" sz="1800" b="1" dirty="0">
                <a:latin typeface="+mj-lt"/>
              </a:rPr>
              <a:t>web app – </a:t>
            </a:r>
            <a:r>
              <a:rPr lang="ru-RU" sz="1800" b="1" dirty="0">
                <a:latin typeface="+mj-lt"/>
              </a:rPr>
              <a:t>если сайт не откликается либо </a:t>
            </a:r>
            <a:r>
              <a:rPr lang="en-US" sz="1800" b="1" dirty="0">
                <a:latin typeface="+mj-lt"/>
              </a:rPr>
              <a:t>get </a:t>
            </a:r>
            <a:r>
              <a:rPr lang="ru-RU" sz="1800" b="1" dirty="0">
                <a:latin typeface="+mj-lt"/>
              </a:rPr>
              <a:t>запрос выдает пустой </a:t>
            </a:r>
            <a:r>
              <a:rPr lang="en-US" sz="1800" b="1" dirty="0">
                <a:latin typeface="+mj-lt"/>
              </a:rPr>
              <a:t>html – </a:t>
            </a:r>
            <a:r>
              <a:rPr lang="ru-RU" sz="1800" b="1" dirty="0">
                <a:latin typeface="+mj-lt"/>
              </a:rPr>
              <a:t>делаем нотификацию</a:t>
            </a:r>
          </a:p>
        </p:txBody>
      </p:sp>
    </p:spTree>
    <p:extLst>
      <p:ext uri="{BB962C8B-B14F-4D97-AF65-F5344CB8AC3E}">
        <p14:creationId xmlns:p14="http://schemas.microsoft.com/office/powerpoint/2010/main" val="38824138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1914909" cy="1217310"/>
          </a:xfrm>
          <a:prstGeom prst="rect">
            <a:avLst/>
          </a:prstGeom>
        </p:spPr>
        <p:txBody>
          <a:bodyPr/>
          <a:lstStyle/>
          <a:p>
            <a:r>
              <a:rPr lang="ru-RU" sz="3200" dirty="0"/>
              <a:t>Хаклаба</a:t>
            </a:r>
          </a:p>
        </p:txBody>
      </p:sp>
      <p:sp>
        <p:nvSpPr>
          <p:cNvPr id="6" name="Content Placeholder 2"/>
          <p:cNvSpPr txBox="1">
            <a:spLocks/>
          </p:cNvSpPr>
          <p:nvPr/>
        </p:nvSpPr>
        <p:spPr>
          <a:xfrm>
            <a:off x="339243" y="821221"/>
            <a:ext cx="5895302" cy="569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b="1" dirty="0">
              <a:latin typeface="+mj-lt"/>
            </a:endParaRPr>
          </a:p>
        </p:txBody>
      </p:sp>
      <p:sp>
        <p:nvSpPr>
          <p:cNvPr id="3" name="Rectangle 1"/>
          <p:cNvSpPr>
            <a:spLocks noChangeArrowheads="1"/>
          </p:cNvSpPr>
          <p:nvPr/>
        </p:nvSpPr>
        <p:spPr bwMode="auto">
          <a:xfrm>
            <a:off x="850502" y="1721334"/>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4000" b="0" i="0" u="none" strike="noStrike" cap="none" normalizeH="0" baseline="0" dirty="0">
              <a:ln>
                <a:noFill/>
              </a:ln>
              <a:solidFill>
                <a:schemeClr val="tx1"/>
              </a:solidFill>
              <a:effectLst/>
              <a:latin typeface="Arial" panose="020B0604020202020204" pitchFamily="34" charset="0"/>
            </a:endParaRPr>
          </a:p>
        </p:txBody>
      </p:sp>
      <p:sp>
        <p:nvSpPr>
          <p:cNvPr id="5" name="Content Placeholder 2"/>
          <p:cNvSpPr txBox="1">
            <a:spLocks/>
          </p:cNvSpPr>
          <p:nvPr/>
        </p:nvSpPr>
        <p:spPr>
          <a:xfrm>
            <a:off x="0" y="995637"/>
            <a:ext cx="12302837" cy="42065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arenR"/>
            </a:pPr>
            <a:r>
              <a:rPr lang="ru-RU" sz="1800" b="1" dirty="0">
                <a:latin typeface="+mj-lt"/>
              </a:rPr>
              <a:t>Прикрутить </a:t>
            </a:r>
            <a:r>
              <a:rPr lang="en-US" sz="1800" b="1" dirty="0">
                <a:latin typeface="+mj-lt"/>
              </a:rPr>
              <a:t>Application Gateway c backend pool </a:t>
            </a:r>
            <a:r>
              <a:rPr lang="ru-RU" sz="1800" b="1" dirty="0">
                <a:latin typeface="+mj-lt"/>
              </a:rPr>
              <a:t>настроенным на 2 ноды – одна нода это </a:t>
            </a:r>
            <a:r>
              <a:rPr lang="en-US" sz="1800" b="1" dirty="0" err="1">
                <a:latin typeface="+mj-lt"/>
              </a:rPr>
              <a:t>infobox</a:t>
            </a:r>
            <a:r>
              <a:rPr lang="ru-RU" sz="1800" b="1" dirty="0">
                <a:latin typeface="+mj-lt"/>
              </a:rPr>
              <a:t>, другая нода это </a:t>
            </a:r>
            <a:r>
              <a:rPr lang="en-US" sz="1800" b="1" dirty="0">
                <a:latin typeface="+mj-lt"/>
              </a:rPr>
              <a:t>Azure Web Sites ( </a:t>
            </a:r>
            <a:r>
              <a:rPr lang="ru-RU" sz="1800" b="1" dirty="0">
                <a:latin typeface="+mj-lt"/>
              </a:rPr>
              <a:t>можно </a:t>
            </a:r>
            <a:r>
              <a:rPr lang="en-US" sz="1800" b="1" dirty="0">
                <a:latin typeface="+mj-lt"/>
              </a:rPr>
              <a:t>Linux Web Site </a:t>
            </a:r>
            <a:r>
              <a:rPr lang="ru-RU" sz="1800" b="1" dirty="0">
                <a:latin typeface="+mj-lt"/>
              </a:rPr>
              <a:t>)</a:t>
            </a:r>
            <a:endParaRPr lang="en-US" sz="1800" b="1" dirty="0">
              <a:latin typeface="+mj-lt"/>
            </a:endParaRPr>
          </a:p>
          <a:p>
            <a:pPr marL="342900" indent="-342900">
              <a:buAutoNum type="arabicParenR"/>
            </a:pPr>
            <a:r>
              <a:rPr lang="ru-RU" sz="1800" b="1" dirty="0">
                <a:latin typeface="+mj-lt"/>
              </a:rPr>
              <a:t>Настраиваем </a:t>
            </a:r>
            <a:r>
              <a:rPr lang="en-US" sz="1800" b="1" dirty="0">
                <a:latin typeface="+mj-lt"/>
              </a:rPr>
              <a:t>DNS</a:t>
            </a:r>
            <a:r>
              <a:rPr lang="ru-RU" sz="1800" b="1" dirty="0">
                <a:latin typeface="+mj-lt"/>
              </a:rPr>
              <a:t> ( </a:t>
            </a:r>
            <a:r>
              <a:rPr lang="en-US" sz="1800" b="1" dirty="0">
                <a:latin typeface="+mj-lt"/>
              </a:rPr>
              <a:t>ask Alexey Bokov for domain name ) -&gt; Traffic Manager -&gt; Application Gateway</a:t>
            </a:r>
          </a:p>
          <a:p>
            <a:pPr marL="342900" indent="-342900">
              <a:buAutoNum type="arabicParenR"/>
            </a:pPr>
            <a:r>
              <a:rPr lang="ru-RU" sz="1800" b="1" dirty="0">
                <a:latin typeface="+mj-lt"/>
              </a:rPr>
              <a:t>Смотрим на стороне сервера как работает получение запросов – на </a:t>
            </a:r>
            <a:r>
              <a:rPr lang="en-US" sz="1800" b="1" dirty="0">
                <a:latin typeface="+mj-lt"/>
              </a:rPr>
              <a:t>apache2/</a:t>
            </a:r>
            <a:r>
              <a:rPr lang="en-US" sz="1800" b="1" dirty="0" err="1">
                <a:latin typeface="+mj-lt"/>
              </a:rPr>
              <a:t>infobox</a:t>
            </a:r>
            <a:r>
              <a:rPr lang="en-US" sz="1800" b="1" dirty="0">
                <a:latin typeface="+mj-lt"/>
              </a:rPr>
              <a:t> </a:t>
            </a:r>
            <a:r>
              <a:rPr lang="ru-RU" sz="1800" b="1" dirty="0">
                <a:latin typeface="+mj-lt"/>
              </a:rPr>
              <a:t>и </a:t>
            </a:r>
            <a:r>
              <a:rPr lang="en-US" sz="1800" b="1" dirty="0">
                <a:latin typeface="+mj-lt"/>
              </a:rPr>
              <a:t>IIS </a:t>
            </a:r>
            <a:r>
              <a:rPr lang="ru-RU" sz="1800" b="1" dirty="0">
                <a:latin typeface="+mj-lt"/>
              </a:rPr>
              <a:t>на </a:t>
            </a:r>
            <a:r>
              <a:rPr lang="en-US" sz="1800" b="1" dirty="0">
                <a:latin typeface="+mj-lt"/>
              </a:rPr>
              <a:t>web sites</a:t>
            </a:r>
            <a:r>
              <a:rPr lang="ru-RU" sz="1800" b="1" dirty="0">
                <a:latin typeface="+mj-lt"/>
              </a:rPr>
              <a:t>, смотрим логи и самое главное заголовки </a:t>
            </a:r>
            <a:r>
              <a:rPr lang="en-US" sz="1800" b="1" dirty="0">
                <a:latin typeface="+mj-lt"/>
              </a:rPr>
              <a:t>http </a:t>
            </a:r>
            <a:r>
              <a:rPr lang="ru-RU" sz="1800" b="1" dirty="0">
                <a:latin typeface="+mj-lt"/>
              </a:rPr>
              <a:t>запросов – обращаем внимание на </a:t>
            </a:r>
            <a:r>
              <a:rPr lang="en-US" sz="1800" b="1" dirty="0">
                <a:latin typeface="+mj-lt"/>
              </a:rPr>
              <a:t>host</a:t>
            </a:r>
            <a:r>
              <a:rPr lang="ru-RU" sz="1800" b="1" dirty="0">
                <a:latin typeface="+mj-lt"/>
              </a:rPr>
              <a:t>  и на ответ от веб сервера. Интересно найти пробы от </a:t>
            </a:r>
            <a:r>
              <a:rPr lang="en-US" sz="1800" b="1" dirty="0">
                <a:latin typeface="+mj-lt"/>
              </a:rPr>
              <a:t>Traffic Manager </a:t>
            </a:r>
            <a:r>
              <a:rPr lang="ru-RU" sz="1800" b="1" dirty="0">
                <a:latin typeface="+mj-lt"/>
              </a:rPr>
              <a:t>и </a:t>
            </a:r>
            <a:r>
              <a:rPr lang="en-US" sz="1800" b="1" dirty="0">
                <a:latin typeface="+mj-lt"/>
              </a:rPr>
              <a:t>Application Gateway</a:t>
            </a:r>
            <a:endParaRPr lang="ru-RU" sz="1800" b="1" dirty="0">
              <a:latin typeface="+mj-lt"/>
            </a:endParaRPr>
          </a:p>
          <a:p>
            <a:pPr marL="342900" indent="-342900">
              <a:buAutoNum type="arabicParenR"/>
            </a:pPr>
            <a:r>
              <a:rPr lang="ru-RU" sz="1800" b="1" dirty="0">
                <a:latin typeface="+mj-lt"/>
              </a:rPr>
              <a:t>Делаем еще хак - _перед_ </a:t>
            </a:r>
            <a:r>
              <a:rPr lang="en-US" sz="1800" b="1" dirty="0">
                <a:latin typeface="+mj-lt"/>
              </a:rPr>
              <a:t>Application Gateway </a:t>
            </a:r>
            <a:r>
              <a:rPr lang="ru-RU" sz="1800" b="1" dirty="0">
                <a:latin typeface="+mj-lt"/>
              </a:rPr>
              <a:t>включаем </a:t>
            </a:r>
            <a:r>
              <a:rPr lang="en-US" sz="1800" b="1" dirty="0">
                <a:latin typeface="+mj-lt"/>
              </a:rPr>
              <a:t>Azure Load Balancer </a:t>
            </a:r>
            <a:r>
              <a:rPr lang="ru-RU" sz="1800" b="1" dirty="0">
                <a:latin typeface="+mj-lt"/>
              </a:rPr>
              <a:t>( и перенастраиваем соотв. </a:t>
            </a:r>
            <a:r>
              <a:rPr lang="en-US" sz="1800" b="1" dirty="0">
                <a:latin typeface="+mj-lt"/>
              </a:rPr>
              <a:t>Traffic manager </a:t>
            </a:r>
            <a:r>
              <a:rPr lang="ru-RU" sz="1800" b="1" dirty="0">
                <a:latin typeface="+mj-lt"/>
              </a:rPr>
              <a:t>на </a:t>
            </a:r>
            <a:r>
              <a:rPr lang="en-US" sz="1800" b="1" dirty="0">
                <a:latin typeface="+mj-lt"/>
              </a:rPr>
              <a:t>ALB )</a:t>
            </a:r>
          </a:p>
          <a:p>
            <a:pPr marL="342900" indent="-342900">
              <a:buAutoNum type="arabicParenR"/>
            </a:pPr>
            <a:r>
              <a:rPr lang="ru-RU" sz="1800" b="1" dirty="0">
                <a:latin typeface="+mj-lt"/>
              </a:rPr>
              <a:t>Опять смотрим логи – там много интересного </a:t>
            </a:r>
            <a:r>
              <a:rPr lang="en-US" sz="1800" b="1" dirty="0">
                <a:latin typeface="+mj-lt"/>
                <a:sym typeface="Wingdings" panose="05000000000000000000" pitchFamily="2" charset="2"/>
              </a:rPr>
              <a:t></a:t>
            </a:r>
            <a:br>
              <a:rPr lang="en-US" sz="1800" b="1" dirty="0">
                <a:latin typeface="+mj-lt"/>
                <a:sym typeface="Wingdings" panose="05000000000000000000" pitchFamily="2" charset="2"/>
              </a:rPr>
            </a:br>
            <a:endParaRPr lang="en-US" sz="1800" b="1" dirty="0">
              <a:latin typeface="+mj-lt"/>
              <a:sym typeface="Wingdings" panose="05000000000000000000" pitchFamily="2" charset="2"/>
            </a:endParaRPr>
          </a:p>
          <a:p>
            <a:pPr marL="342900" indent="-342900">
              <a:buAutoNum type="arabicParenR"/>
            </a:pPr>
            <a:r>
              <a:rPr lang="ru-RU" sz="1800" b="1" dirty="0">
                <a:latin typeface="+mj-lt"/>
              </a:rPr>
              <a:t>Эмулируем </a:t>
            </a:r>
            <a:r>
              <a:rPr lang="en-US" sz="1800" b="1" dirty="0" err="1">
                <a:latin typeface="+mj-lt"/>
              </a:rPr>
              <a:t>DoS</a:t>
            </a:r>
            <a:r>
              <a:rPr lang="en-US" sz="1800" b="1" dirty="0">
                <a:latin typeface="+mj-lt"/>
              </a:rPr>
              <a:t> </a:t>
            </a:r>
            <a:r>
              <a:rPr lang="ru-RU" sz="1800" b="1" dirty="0">
                <a:latin typeface="+mj-lt"/>
              </a:rPr>
              <a:t>– </a:t>
            </a:r>
            <a:r>
              <a:rPr lang="en-US" sz="1800" b="1" dirty="0">
                <a:latin typeface="+mj-lt"/>
              </a:rPr>
              <a:t>apache benchmark </a:t>
            </a:r>
            <a:r>
              <a:rPr lang="ru-RU" sz="1800" b="1" dirty="0">
                <a:latin typeface="+mj-lt"/>
              </a:rPr>
              <a:t>на самое верхнее </a:t>
            </a:r>
            <a:r>
              <a:rPr lang="en-US" sz="1800" b="1" dirty="0">
                <a:latin typeface="+mj-lt"/>
              </a:rPr>
              <a:t>DNS </a:t>
            </a:r>
            <a:r>
              <a:rPr lang="ru-RU" sz="1800" b="1" dirty="0">
                <a:latin typeface="+mj-lt"/>
              </a:rPr>
              <a:t>имя, дожидаемся 403 – смотри что отразилось в логах</a:t>
            </a:r>
            <a:r>
              <a:rPr lang="en-US" sz="1800" b="1" dirty="0">
                <a:latin typeface="+mj-lt"/>
              </a:rPr>
              <a:t> Firewall (</a:t>
            </a:r>
            <a:r>
              <a:rPr lang="ru-RU" sz="1800" b="1" dirty="0">
                <a:latin typeface="+mj-lt"/>
              </a:rPr>
              <a:t> а не </a:t>
            </a:r>
            <a:r>
              <a:rPr lang="en-US" sz="1800" b="1" dirty="0">
                <a:latin typeface="+mj-lt"/>
              </a:rPr>
              <a:t>ALB </a:t>
            </a:r>
            <a:r>
              <a:rPr lang="ru-RU" sz="1800" b="1" dirty="0">
                <a:latin typeface="+mj-lt"/>
              </a:rPr>
              <a:t>ли там был забанен по </a:t>
            </a:r>
            <a:r>
              <a:rPr lang="en-US" sz="1800" b="1" dirty="0">
                <a:latin typeface="+mj-lt"/>
              </a:rPr>
              <a:t>IP ? </a:t>
            </a:r>
            <a:r>
              <a:rPr lang="en-US" sz="1800" b="1" dirty="0">
                <a:latin typeface="+mj-lt"/>
                <a:sym typeface="Wingdings" panose="05000000000000000000" pitchFamily="2" charset="2"/>
              </a:rPr>
              <a:t></a:t>
            </a:r>
          </a:p>
          <a:p>
            <a:pPr marL="342900" indent="-342900">
              <a:buAutoNum type="arabicParenR"/>
            </a:pPr>
            <a:r>
              <a:rPr lang="ru-RU" sz="1800" b="1" dirty="0">
                <a:latin typeface="+mj-lt"/>
                <a:sym typeface="Wingdings" panose="05000000000000000000" pitchFamily="2" charset="2"/>
              </a:rPr>
              <a:t>Делаем красивый слайд с выводами по лабе</a:t>
            </a:r>
            <a:endParaRPr lang="en-US" sz="1800" b="1" dirty="0">
              <a:latin typeface="+mj-lt"/>
              <a:sym typeface="Wingdings" panose="05000000000000000000" pitchFamily="2" charset="2"/>
            </a:endParaRPr>
          </a:p>
        </p:txBody>
      </p:sp>
    </p:spTree>
    <p:extLst>
      <p:ext uri="{BB962C8B-B14F-4D97-AF65-F5344CB8AC3E}">
        <p14:creationId xmlns:p14="http://schemas.microsoft.com/office/powerpoint/2010/main" val="2827406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9304" y="206071"/>
            <a:ext cx="11655425" cy="900113"/>
          </a:xfrm>
          <a:prstGeom prst="rect">
            <a:avLst/>
          </a:prstGeom>
        </p:spPr>
        <p:txBody>
          <a:bodyPr/>
          <a:lstStyle/>
          <a:p>
            <a:r>
              <a:rPr lang="en-US" dirty="0"/>
              <a:t>Linux – </a:t>
            </a:r>
            <a:r>
              <a:rPr lang="ru-RU" dirty="0"/>
              <a:t>доступ к тестовому серверу </a:t>
            </a:r>
            <a:br>
              <a:rPr lang="ru-RU" dirty="0"/>
            </a:br>
            <a:r>
              <a:rPr lang="en-US" dirty="0"/>
              <a:t>expired right after lab is finished ( 31 Oct 2016 )</a:t>
            </a:r>
            <a:endParaRPr lang="ru-RU" dirty="0"/>
          </a:p>
        </p:txBody>
      </p:sp>
      <p:sp>
        <p:nvSpPr>
          <p:cNvPr id="6" name="Content Placeholder 2"/>
          <p:cNvSpPr txBox="1">
            <a:spLocks/>
          </p:cNvSpPr>
          <p:nvPr/>
        </p:nvSpPr>
        <p:spPr>
          <a:xfrm>
            <a:off x="339243" y="821221"/>
            <a:ext cx="5895302" cy="5699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b="1" dirty="0">
              <a:latin typeface="+mj-lt"/>
            </a:endParaRPr>
          </a:p>
        </p:txBody>
      </p:sp>
      <p:sp>
        <p:nvSpPr>
          <p:cNvPr id="3" name="Rectangle 1"/>
          <p:cNvSpPr>
            <a:spLocks noChangeArrowheads="1"/>
          </p:cNvSpPr>
          <p:nvPr/>
        </p:nvSpPr>
        <p:spPr bwMode="auto">
          <a:xfrm>
            <a:off x="850502" y="1721334"/>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4000" b="0" i="0" u="none" strike="noStrike" cap="none" normalizeH="0" baseline="0" dirty="0">
              <a:ln>
                <a:noFill/>
              </a:ln>
              <a:solidFill>
                <a:schemeClr val="tx1"/>
              </a:solidFill>
              <a:effectLst/>
              <a:latin typeface="Arial" panose="020B0604020202020204" pitchFamily="34" charset="0"/>
            </a:endParaRPr>
          </a:p>
        </p:txBody>
      </p:sp>
      <p:sp>
        <p:nvSpPr>
          <p:cNvPr id="5" name="Content Placeholder 2"/>
          <p:cNvSpPr txBox="1">
            <a:spLocks/>
          </p:cNvSpPr>
          <p:nvPr/>
        </p:nvSpPr>
        <p:spPr>
          <a:xfrm>
            <a:off x="339243" y="1667583"/>
            <a:ext cx="12025939" cy="42065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Username=</a:t>
            </a:r>
            <a:r>
              <a:rPr lang="ru-RU" dirty="0"/>
              <a:t>testuser_1 	</a:t>
            </a:r>
            <a:endParaRPr lang="en-US" dirty="0"/>
          </a:p>
          <a:p>
            <a:pPr marL="0" indent="0">
              <a:buNone/>
            </a:pPr>
            <a:r>
              <a:rPr lang="en-US" dirty="0"/>
              <a:t>Password=</a:t>
            </a:r>
            <a:r>
              <a:rPr lang="ru-RU" dirty="0"/>
              <a:t>OQO#VS15D9</a:t>
            </a:r>
          </a:p>
          <a:p>
            <a:pPr marL="0" indent="0">
              <a:buNone/>
            </a:pPr>
            <a:r>
              <a:rPr lang="en-US" dirty="0"/>
              <a:t>IP</a:t>
            </a:r>
            <a:r>
              <a:rPr lang="ru-RU" dirty="0"/>
              <a:t> = 92.243.94.73</a:t>
            </a:r>
            <a:endParaRPr lang="en-US" dirty="0"/>
          </a:p>
          <a:p>
            <a:pPr marL="0" indent="0">
              <a:buNone/>
            </a:pPr>
            <a:r>
              <a:rPr lang="en-US" dirty="0"/>
              <a:t>DNS=</a:t>
            </a:r>
            <a:r>
              <a:rPr lang="ru-RU" dirty="0"/>
              <a:t> infobox.cloudtechnologies.org</a:t>
            </a:r>
          </a:p>
          <a:p>
            <a:pPr marL="0" indent="0">
              <a:buNone/>
            </a:pPr>
            <a:r>
              <a:rPr lang="ru-RU" dirty="0"/>
              <a:t>Логи </a:t>
            </a:r>
            <a:r>
              <a:rPr lang="en-US" dirty="0"/>
              <a:t>apache2 </a:t>
            </a:r>
            <a:r>
              <a:rPr lang="ru-RU" dirty="0"/>
              <a:t>находятся в папке  /var/log/apache2/</a:t>
            </a:r>
          </a:p>
          <a:p>
            <a:pPr marL="0" indent="0">
              <a:buNone/>
            </a:pPr>
            <a:endParaRPr lang="ru-RU" dirty="0"/>
          </a:p>
          <a:p>
            <a:pPr marL="0" indent="0">
              <a:buNone/>
            </a:pPr>
            <a:endParaRPr lang="ru-RU" sz="1800" dirty="0"/>
          </a:p>
        </p:txBody>
      </p:sp>
    </p:spTree>
    <p:extLst>
      <p:ext uri="{BB962C8B-B14F-4D97-AF65-F5344CB8AC3E}">
        <p14:creationId xmlns:p14="http://schemas.microsoft.com/office/powerpoint/2010/main" val="3051806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913" y="1052546"/>
            <a:ext cx="10849505" cy="3276999"/>
          </a:xfrm>
        </p:spPr>
        <p:txBody>
          <a:bodyPr>
            <a:noAutofit/>
          </a:bodyPr>
          <a:lstStyle/>
          <a:p>
            <a:pPr marL="285750" indent="-285750" algn="l">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Azure DNS </a:t>
            </a:r>
            <a:r>
              <a:rPr lang="ru-RU" dirty="0">
                <a:latin typeface="Arial" panose="020B0604020202020204" pitchFamily="34" charset="0"/>
                <a:cs typeface="Arial" panose="020B0604020202020204" pitchFamily="34" charset="0"/>
              </a:rPr>
              <a:t>– сервис хостинга записей </a:t>
            </a:r>
            <a:r>
              <a:rPr lang="en-US" dirty="0">
                <a:latin typeface="Arial" panose="020B0604020202020204" pitchFamily="34" charset="0"/>
                <a:cs typeface="Arial" panose="020B0604020202020204" pitchFamily="34" charset="0"/>
              </a:rPr>
              <a:t>DNS</a:t>
            </a:r>
          </a:p>
          <a:p>
            <a:pPr marL="285750" indent="-285750" algn="l">
              <a:lnSpc>
                <a:spcPct val="150000"/>
              </a:lnSpc>
              <a:buFont typeface="Arial" panose="020B0604020202020204" pitchFamily="34" charset="0"/>
              <a:buChar char="•"/>
            </a:pPr>
            <a:r>
              <a:rPr lang="ru-RU" dirty="0">
                <a:latin typeface="Arial" panose="020B0604020202020204" pitchFamily="34" charset="0"/>
                <a:cs typeface="Arial" panose="020B0604020202020204" pitchFamily="34" charset="0"/>
              </a:rPr>
              <a:t>Для хостинга </a:t>
            </a:r>
            <a:r>
              <a:rPr lang="en-US" dirty="0">
                <a:latin typeface="Arial" panose="020B0604020202020204" pitchFamily="34" charset="0"/>
                <a:cs typeface="Arial" panose="020B0604020202020204" pitchFamily="34" charset="0"/>
              </a:rPr>
              <a:t>DNS </a:t>
            </a:r>
            <a:r>
              <a:rPr lang="ru-RU" dirty="0">
                <a:latin typeface="Arial" panose="020B0604020202020204" pitchFamily="34" charset="0"/>
                <a:cs typeface="Arial" panose="020B0604020202020204" pitchFamily="34" charset="0"/>
              </a:rPr>
              <a:t>записей в</a:t>
            </a:r>
            <a:r>
              <a:rPr lang="en-US" dirty="0">
                <a:latin typeface="Arial" panose="020B0604020202020204" pitchFamily="34" charset="0"/>
                <a:cs typeface="Arial" panose="020B0604020202020204" pitchFamily="34" charset="0"/>
              </a:rPr>
              <a:t> Azure DNS </a:t>
            </a:r>
            <a:r>
              <a:rPr lang="ru-RU" dirty="0">
                <a:latin typeface="Arial" panose="020B0604020202020204" pitchFamily="34" charset="0"/>
                <a:cs typeface="Arial" panose="020B0604020202020204" pitchFamily="34" charset="0"/>
              </a:rPr>
              <a:t>используется глобальная сеть </a:t>
            </a:r>
            <a:r>
              <a:rPr lang="en-US" dirty="0">
                <a:latin typeface="Arial" panose="020B0604020202020204" pitchFamily="34" charset="0"/>
                <a:cs typeface="Arial" panose="020B0604020202020204" pitchFamily="34" charset="0"/>
              </a:rPr>
              <a:t>DNS name </a:t>
            </a:r>
            <a:r>
              <a:rPr lang="ru-RU" dirty="0">
                <a:latin typeface="Arial" panose="020B0604020202020204" pitchFamily="34" charset="0"/>
                <a:cs typeface="Arial" panose="020B0604020202020204" pitchFamily="34" charset="0"/>
              </a:rPr>
              <a:t>серверов</a:t>
            </a:r>
            <a:endParaRPr lang="en-US" dirty="0">
              <a:latin typeface="Arial" panose="020B0604020202020204" pitchFamily="34" charset="0"/>
              <a:cs typeface="Arial" panose="020B0604020202020204" pitchFamily="34" charset="0"/>
            </a:endParaRPr>
          </a:p>
          <a:p>
            <a:pPr marL="285750" indent="-285750" algn="l">
              <a:lnSpc>
                <a:spcPct val="150000"/>
              </a:lnSpc>
              <a:buFont typeface="Arial" panose="020B0604020202020204" pitchFamily="34" charset="0"/>
              <a:buChar char="•"/>
            </a:pPr>
            <a:r>
              <a:rPr lang="ru-RU" dirty="0">
                <a:latin typeface="Arial" panose="020B0604020202020204" pitchFamily="34" charset="0"/>
                <a:cs typeface="Arial" panose="020B0604020202020204" pitchFamily="34" charset="0"/>
              </a:rPr>
              <a:t>Для</a:t>
            </a:r>
            <a:r>
              <a:rPr lang="en-US" dirty="0">
                <a:latin typeface="Arial" panose="020B0604020202020204" pitchFamily="34" charset="0"/>
                <a:cs typeface="Arial" panose="020B0604020202020204" pitchFamily="34" charset="0"/>
              </a:rPr>
              <a:t> </a:t>
            </a:r>
            <a:r>
              <a:rPr lang="ru-RU" dirty="0">
                <a:latin typeface="Arial" panose="020B0604020202020204" pitchFamily="34" charset="0"/>
                <a:cs typeface="Arial" panose="020B0604020202020204" pitchFamily="34" charset="0"/>
              </a:rPr>
              <a:t>ответов на запросы </a:t>
            </a:r>
            <a:r>
              <a:rPr lang="en-US" dirty="0">
                <a:latin typeface="Arial" panose="020B0604020202020204" pitchFamily="34" charset="0"/>
                <a:cs typeface="Arial" panose="020B0604020202020204" pitchFamily="34" charset="0"/>
              </a:rPr>
              <a:t>DNS </a:t>
            </a:r>
            <a:r>
              <a:rPr lang="ru-RU" dirty="0">
                <a:latin typeface="Arial" panose="020B0604020202020204" pitchFamily="34" charset="0"/>
                <a:cs typeface="Arial" panose="020B0604020202020204" pitchFamily="34" charset="0"/>
              </a:rPr>
              <a:t>используется </a:t>
            </a:r>
            <a:r>
              <a:rPr lang="en-US" dirty="0" err="1">
                <a:latin typeface="Arial" panose="020B0604020202020204" pitchFamily="34" charset="0"/>
                <a:cs typeface="Arial" panose="020B0604020202020204" pitchFamily="34" charset="0"/>
              </a:rPr>
              <a:t>anycast</a:t>
            </a:r>
            <a:r>
              <a:rPr lang="ru-RU" dirty="0">
                <a:latin typeface="Arial" panose="020B0604020202020204" pitchFamily="34" charset="0"/>
                <a:cs typeface="Arial" panose="020B0604020202020204" pitchFamily="34" charset="0"/>
              </a:rPr>
              <a:t> протокол, ответ будет от ближайшего </a:t>
            </a:r>
            <a:r>
              <a:rPr lang="en-US" dirty="0">
                <a:latin typeface="Arial" panose="020B0604020202020204" pitchFamily="34" charset="0"/>
                <a:cs typeface="Arial" panose="020B0604020202020204" pitchFamily="34" charset="0"/>
              </a:rPr>
              <a:t>DNS </a:t>
            </a:r>
            <a:r>
              <a:rPr lang="ru-RU" dirty="0">
                <a:latin typeface="Arial" panose="020B0604020202020204" pitchFamily="34" charset="0"/>
                <a:cs typeface="Arial" panose="020B0604020202020204" pitchFamily="34" charset="0"/>
              </a:rPr>
              <a:t>сервера</a:t>
            </a:r>
            <a:endParaRPr lang="en-US" dirty="0">
              <a:latin typeface="Arial" panose="020B0604020202020204" pitchFamily="34" charset="0"/>
              <a:cs typeface="Arial" panose="020B0604020202020204" pitchFamily="34" charset="0"/>
            </a:endParaRPr>
          </a:p>
          <a:p>
            <a:pPr marL="285750" indent="-285750" algn="l">
              <a:lnSpc>
                <a:spcPct val="150000"/>
              </a:lnSpc>
              <a:buFont typeface="Arial" panose="020B0604020202020204" pitchFamily="34" charset="0"/>
              <a:buChar char="•"/>
            </a:pPr>
            <a:r>
              <a:rPr lang="ru-RU" dirty="0">
                <a:latin typeface="Arial" panose="020B0604020202020204" pitchFamily="34" charset="0"/>
                <a:cs typeface="Arial" panose="020B0604020202020204" pitchFamily="34" charset="0"/>
              </a:rPr>
              <a:t>Поддерживается только делегирование доменов (т.е. покупать надо у регистратора) </a:t>
            </a:r>
          </a:p>
          <a:p>
            <a:pPr marL="285750" indent="-285750" algn="l">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Azure DNS </a:t>
            </a:r>
            <a:r>
              <a:rPr lang="ru-RU" dirty="0">
                <a:latin typeface="Arial" panose="020B0604020202020204" pitchFamily="34" charset="0"/>
                <a:cs typeface="Arial" panose="020B0604020202020204" pitchFamily="34" charset="0"/>
              </a:rPr>
              <a:t>поддерживает общеупотребимые </a:t>
            </a:r>
            <a:r>
              <a:rPr lang="en-US" dirty="0">
                <a:latin typeface="Arial" panose="020B0604020202020204" pitchFamily="34" charset="0"/>
                <a:cs typeface="Arial" panose="020B0604020202020204" pitchFamily="34" charset="0"/>
              </a:rPr>
              <a:t>DNS </a:t>
            </a:r>
            <a:r>
              <a:rPr lang="ru-RU" dirty="0">
                <a:latin typeface="Arial" panose="020B0604020202020204" pitchFamily="34" charset="0"/>
                <a:cs typeface="Arial" panose="020B0604020202020204" pitchFamily="34" charset="0"/>
              </a:rPr>
              <a:t>записи типов, включая</a:t>
            </a:r>
            <a:r>
              <a:rPr lang="en-US" dirty="0">
                <a:latin typeface="Arial" panose="020B0604020202020204" pitchFamily="34" charset="0"/>
                <a:cs typeface="Arial" panose="020B0604020202020204" pitchFamily="34" charset="0"/>
              </a:rPr>
              <a:t> A, AAAA, CNAME, MX, NS, SOA, SRV, TX, </a:t>
            </a:r>
            <a:r>
              <a:rPr lang="ru-RU" dirty="0">
                <a:latin typeface="Arial" panose="020B0604020202020204" pitchFamily="34" charset="0"/>
                <a:cs typeface="Arial" panose="020B0604020202020204" pitchFamily="34" charset="0"/>
              </a:rPr>
              <a:t> а также </a:t>
            </a:r>
            <a:r>
              <a:rPr lang="en-US" dirty="0">
                <a:latin typeface="Arial" panose="020B0604020202020204" pitchFamily="34" charset="0"/>
                <a:cs typeface="Arial" panose="020B0604020202020204" pitchFamily="34" charset="0"/>
              </a:rPr>
              <a:t>wildcards</a:t>
            </a:r>
            <a:r>
              <a:rPr lang="ru-RU" dirty="0">
                <a:latin typeface="Arial" panose="020B0604020202020204" pitchFamily="34" charset="0"/>
                <a:cs typeface="Arial" panose="020B0604020202020204" pitchFamily="34" charset="0"/>
              </a:rPr>
              <a:t> (*)</a:t>
            </a:r>
          </a:p>
        </p:txBody>
      </p:sp>
      <p:sp>
        <p:nvSpPr>
          <p:cNvPr id="4" name="Title 3"/>
          <p:cNvSpPr>
            <a:spLocks noGrp="1"/>
          </p:cNvSpPr>
          <p:nvPr>
            <p:ph type="ctrTitle"/>
          </p:nvPr>
        </p:nvSpPr>
        <p:spPr>
          <a:xfrm>
            <a:off x="-1374890" y="282871"/>
            <a:ext cx="12064818" cy="552587"/>
          </a:xfrm>
        </p:spPr>
        <p:txBody>
          <a:bodyPr>
            <a:noAutofit/>
          </a:bodyPr>
          <a:lstStyle/>
          <a:p>
            <a:r>
              <a:rPr lang="en-US" dirty="0"/>
              <a:t>Azure DNS</a:t>
            </a:r>
            <a:endParaRPr lang="ru-RU" dirty="0"/>
          </a:p>
        </p:txBody>
      </p:sp>
    </p:spTree>
    <p:extLst>
      <p:ext uri="{BB962C8B-B14F-4D97-AF65-F5344CB8AC3E}">
        <p14:creationId xmlns:p14="http://schemas.microsoft.com/office/powerpoint/2010/main" val="2074789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913" y="1052546"/>
            <a:ext cx="9865832" cy="2923709"/>
          </a:xfrm>
        </p:spPr>
        <p:txBody>
          <a:bodyPr>
            <a:noAutofit/>
          </a:bodyPr>
          <a:lstStyle/>
          <a:p>
            <a:pPr lvl="0" algn="l">
              <a:lnSpc>
                <a:spcPct val="150000"/>
              </a:lnSpc>
            </a:pPr>
            <a:r>
              <a:rPr lang="ru-RU" sz="1600" dirty="0">
                <a:latin typeface="Arial" panose="020B0604020202020204" pitchFamily="34" charset="0"/>
                <a:cs typeface="Arial" panose="020B0604020202020204" pitchFamily="34" charset="0"/>
              </a:rPr>
              <a:t>Работает на уровне </a:t>
            </a:r>
            <a:r>
              <a:rPr lang="en-US" sz="1600" dirty="0">
                <a:latin typeface="Arial" panose="020B0604020202020204" pitchFamily="34" charset="0"/>
                <a:cs typeface="Arial" panose="020B0604020202020204" pitchFamily="34" charset="0"/>
              </a:rPr>
              <a:t>DNS</a:t>
            </a:r>
            <a:r>
              <a:rPr lang="ru-RU" sz="1600" dirty="0">
                <a:latin typeface="Arial" panose="020B0604020202020204" pitchFamily="34" charset="0"/>
                <a:cs typeface="Arial" panose="020B0604020202020204" pitchFamily="34" charset="0"/>
              </a:rPr>
              <a:t>, может применятся например в следующих сценариях</a:t>
            </a:r>
            <a:r>
              <a:rPr lang="en-US" sz="1600" dirty="0">
                <a:latin typeface="Arial" panose="020B0604020202020204" pitchFamily="34" charset="0"/>
                <a:cs typeface="Arial" panose="020B0604020202020204" pitchFamily="34" charset="0"/>
              </a:rPr>
              <a:t>:</a:t>
            </a:r>
          </a:p>
          <a:p>
            <a:pPr marL="285750" lvl="0" indent="-285750" algn="l">
              <a:lnSpc>
                <a:spcPct val="150000"/>
              </a:lnSpc>
              <a:buFont typeface="Arial" panose="020B0604020202020204" pitchFamily="34" charset="0"/>
              <a:buChar char="•"/>
            </a:pPr>
            <a:r>
              <a:rPr lang="ru-RU" sz="1600" b="1" dirty="0">
                <a:latin typeface="Arial" panose="020B0604020202020204" pitchFamily="34" charset="0"/>
                <a:cs typeface="Arial" panose="020B0604020202020204" pitchFamily="34" charset="0"/>
              </a:rPr>
              <a:t>Повышение надежности и доступности для критических приложений</a:t>
            </a:r>
            <a:endParaRPr lang="en-US" sz="1600" b="1" dirty="0">
              <a:latin typeface="Arial" panose="020B0604020202020204" pitchFamily="34" charset="0"/>
              <a:cs typeface="Arial" panose="020B0604020202020204" pitchFamily="34" charset="0"/>
            </a:endParaRPr>
          </a:p>
          <a:p>
            <a:pPr marL="285750" lvl="0" indent="-285750" algn="l">
              <a:lnSpc>
                <a:spcPct val="150000"/>
              </a:lnSpc>
              <a:buFont typeface="Arial" panose="020B0604020202020204" pitchFamily="34" charset="0"/>
              <a:buChar char="•"/>
            </a:pPr>
            <a:r>
              <a:rPr lang="ru-RU" sz="1600" b="1" dirty="0">
                <a:latin typeface="Arial" panose="020B0604020202020204" pitchFamily="34" charset="0"/>
                <a:cs typeface="Arial" panose="020B0604020202020204" pitchFamily="34" charset="0"/>
              </a:rPr>
              <a:t>Улучшение времени ответа для веб приложений с высокой нагрузкой</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a:t>
            </a:r>
            <a:r>
              <a:rPr lang="ru-RU" sz="1600" dirty="0">
                <a:latin typeface="Arial" panose="020B0604020202020204" pitchFamily="34" charset="0"/>
                <a:cs typeface="Arial" panose="020B0604020202020204" pitchFamily="34" charset="0"/>
              </a:rPr>
              <a:t>повзоляет использовать веб приложения в обалке </a:t>
            </a:r>
            <a:r>
              <a:rPr lang="en-US" sz="1600" dirty="0">
                <a:latin typeface="Arial" panose="020B0604020202020204" pitchFamily="34" charset="0"/>
                <a:cs typeface="Arial" panose="020B0604020202020204" pitchFamily="34" charset="0"/>
              </a:rPr>
              <a:t>Azure </a:t>
            </a:r>
            <a:r>
              <a:rPr lang="ru-RU" sz="1600" dirty="0">
                <a:latin typeface="Arial" panose="020B0604020202020204" pitchFamily="34" charset="0"/>
                <a:cs typeface="Arial" panose="020B0604020202020204" pitchFamily="34" charset="0"/>
              </a:rPr>
              <a:t>или _любом_другом_ веб хостинге</a:t>
            </a:r>
          </a:p>
          <a:p>
            <a:pPr marL="285750" lvl="0" indent="-285750" algn="l">
              <a:lnSpc>
                <a:spcPct val="150000"/>
              </a:lnSpc>
              <a:buFont typeface="Arial" panose="020B0604020202020204" pitchFamily="34" charset="0"/>
              <a:buChar char="•"/>
            </a:pPr>
            <a:r>
              <a:rPr lang="ru-RU" sz="1600" b="1" dirty="0">
                <a:latin typeface="Arial" panose="020B0604020202020204" pitchFamily="34" charset="0"/>
                <a:cs typeface="Arial" panose="020B0604020202020204" pitchFamily="34" charset="0"/>
              </a:rPr>
              <a:t>Позволяет делать обновления и вести технические работы без прерывания работы веб сайта</a:t>
            </a:r>
          </a:p>
          <a:p>
            <a:pPr marL="285750" lvl="0" indent="-285750" algn="l">
              <a:lnSpc>
                <a:spcPct val="150000"/>
              </a:lnSpc>
              <a:buFont typeface="Arial" panose="020B0604020202020204" pitchFamily="34" charset="0"/>
              <a:buChar char="•"/>
            </a:pPr>
            <a:r>
              <a:rPr lang="ru-RU" sz="1600" b="1" dirty="0">
                <a:latin typeface="Arial" panose="020B0604020202020204" pitchFamily="34" charset="0"/>
                <a:cs typeface="Arial" panose="020B0604020202020204" pitchFamily="34" charset="0"/>
              </a:rPr>
              <a:t>Использовать для веб сайта</a:t>
            </a:r>
            <a:r>
              <a:rPr lang="en-US" sz="1600" b="1" dirty="0">
                <a:latin typeface="Arial" panose="020B0604020202020204" pitchFamily="34" charset="0"/>
                <a:cs typeface="Arial" panose="020B0604020202020204" pitchFamily="34" charset="0"/>
              </a:rPr>
              <a:t> </a:t>
            </a:r>
            <a:r>
              <a:rPr lang="ru-RU" sz="1600" b="1" dirty="0">
                <a:latin typeface="Arial" panose="020B0604020202020204" pitchFamily="34" charset="0"/>
                <a:cs typeface="Arial" panose="020B0604020202020204" pitchFamily="34" charset="0"/>
              </a:rPr>
              <a:t>свой хостинг и облако </a:t>
            </a:r>
            <a:r>
              <a:rPr lang="en-US" sz="1600" b="1" dirty="0">
                <a:latin typeface="Arial" panose="020B0604020202020204" pitchFamily="34" charset="0"/>
                <a:cs typeface="Arial" panose="020B0604020202020204" pitchFamily="34" charset="0"/>
              </a:rPr>
              <a:t>Azure </a:t>
            </a:r>
            <a:r>
              <a:rPr lang="en-US" sz="1600" dirty="0">
                <a:latin typeface="Arial" panose="020B0604020202020204" pitchFamily="34" charset="0"/>
                <a:cs typeface="Arial" panose="020B0604020202020204" pitchFamily="34" charset="0"/>
              </a:rPr>
              <a:t>– Traffic Manager </a:t>
            </a:r>
            <a:r>
              <a:rPr lang="ru-RU" sz="1600" dirty="0">
                <a:latin typeface="Arial" panose="020B0604020202020204" pitchFamily="34" charset="0"/>
                <a:cs typeface="Arial" panose="020B0604020202020204" pitchFamily="34" charset="0"/>
              </a:rPr>
              <a:t>поддерживает внешние, не-</a:t>
            </a:r>
            <a:r>
              <a:rPr lang="en-US" sz="1600" dirty="0">
                <a:latin typeface="Arial" panose="020B0604020202020204" pitchFamily="34" charset="0"/>
                <a:cs typeface="Arial" panose="020B0604020202020204" pitchFamily="34" charset="0"/>
              </a:rPr>
              <a:t>Azure </a:t>
            </a:r>
            <a:r>
              <a:rPr lang="ru-RU" sz="1600" dirty="0">
                <a:latin typeface="Arial" panose="020B0604020202020204" pitchFamily="34" charset="0"/>
                <a:cs typeface="Arial" panose="020B0604020202020204" pitchFamily="34" charset="0"/>
              </a:rPr>
              <a:t>конечные точки и позволяет реализовывать сценарии</a:t>
            </a:r>
            <a:r>
              <a:rPr lang="en-US" sz="1600" dirty="0">
                <a:latin typeface="Arial" panose="020B0604020202020204" pitchFamily="34" charset="0"/>
                <a:cs typeface="Arial" panose="020B0604020202020204" pitchFamily="34" charset="0"/>
              </a:rPr>
              <a:t> </a:t>
            </a:r>
            <a:r>
              <a:rPr lang="ru-RU" sz="1600" dirty="0">
                <a:latin typeface="Arial" panose="020B0604020202020204" pitchFamily="34" charset="0"/>
                <a:cs typeface="Arial" panose="020B0604020202020204" pitchFamily="34" charset="0"/>
              </a:rPr>
              <a:t>использования облака как </a:t>
            </a:r>
            <a:r>
              <a:rPr lang="en-US" sz="1600" dirty="0">
                <a:latin typeface="Arial" panose="020B0604020202020204" pitchFamily="34" charset="0"/>
                <a:cs typeface="Arial" panose="020B0604020202020204" pitchFamily="34" charset="0"/>
              </a:rPr>
              <a:t>backup </a:t>
            </a:r>
            <a:r>
              <a:rPr lang="ru-RU" sz="1600" dirty="0">
                <a:latin typeface="Arial" panose="020B0604020202020204" pitchFamily="34" charset="0"/>
                <a:cs typeface="Arial" panose="020B0604020202020204" pitchFamily="34" charset="0"/>
              </a:rPr>
              <a:t>хостинга для основной реплики веб сайта</a:t>
            </a:r>
          </a:p>
          <a:p>
            <a:pPr marL="285750" lvl="0" indent="-285750" algn="l">
              <a:lnSpc>
                <a:spcPct val="150000"/>
              </a:lnSpc>
              <a:buFont typeface="Arial" panose="020B0604020202020204" pitchFamily="34" charset="0"/>
              <a:buChar char="•"/>
            </a:pPr>
            <a:r>
              <a:rPr lang="ru-RU" sz="1600" b="1" dirty="0">
                <a:latin typeface="Arial" panose="020B0604020202020204" pitchFamily="34" charset="0"/>
                <a:cs typeface="Arial" panose="020B0604020202020204" pitchFamily="34" charset="0"/>
              </a:rPr>
              <a:t>Распределение трафика для больших веб проектов</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a:t>
            </a:r>
            <a:r>
              <a:rPr lang="ru-RU" sz="1600" dirty="0">
                <a:latin typeface="Arial" panose="020B0604020202020204" pitchFamily="34" charset="0"/>
                <a:cs typeface="Arial" panose="020B0604020202020204" pitchFamily="34" charset="0"/>
              </a:rPr>
              <a:t>возможно использование вложенных правил для профилей </a:t>
            </a:r>
            <a:r>
              <a:rPr lang="en-US" sz="1600" dirty="0">
                <a:latin typeface="Arial" panose="020B0604020202020204" pitchFamily="34" charset="0"/>
                <a:cs typeface="Arial" panose="020B0604020202020204" pitchFamily="34" charset="0"/>
              </a:rPr>
              <a:t>Traffic Manager </a:t>
            </a:r>
            <a:r>
              <a:rPr lang="ru-RU" sz="1600" dirty="0">
                <a:latin typeface="Arial" panose="020B0604020202020204" pitchFamily="34" charset="0"/>
                <a:cs typeface="Arial" panose="020B0604020202020204" pitchFamily="34" charset="0"/>
              </a:rPr>
              <a:t>профилей</a:t>
            </a:r>
          </a:p>
        </p:txBody>
      </p:sp>
      <p:sp>
        <p:nvSpPr>
          <p:cNvPr id="4" name="Title 3"/>
          <p:cNvSpPr>
            <a:spLocks noGrp="1"/>
          </p:cNvSpPr>
          <p:nvPr>
            <p:ph type="ctrTitle"/>
          </p:nvPr>
        </p:nvSpPr>
        <p:spPr>
          <a:xfrm>
            <a:off x="447332" y="499959"/>
            <a:ext cx="12064818" cy="552587"/>
          </a:xfrm>
        </p:spPr>
        <p:txBody>
          <a:bodyPr>
            <a:noAutofit/>
          </a:bodyPr>
          <a:lstStyle/>
          <a:p>
            <a:r>
              <a:rPr lang="en-US" sz="4800" dirty="0"/>
              <a:t>Azure Traffic Manager</a:t>
            </a:r>
            <a:endParaRPr lang="ru-RU" sz="4800" dirty="0"/>
          </a:p>
        </p:txBody>
      </p:sp>
    </p:spTree>
    <p:extLst>
      <p:ext uri="{BB962C8B-B14F-4D97-AF65-F5344CB8AC3E}">
        <p14:creationId xmlns:p14="http://schemas.microsoft.com/office/powerpoint/2010/main" val="276962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913" y="1052546"/>
            <a:ext cx="8621501" cy="2364049"/>
          </a:xfrm>
        </p:spPr>
        <p:txBody>
          <a:bodyPr>
            <a:noAutofit/>
          </a:bodyPr>
          <a:lstStyle/>
          <a:p>
            <a:pPr lvl="0" algn="l">
              <a:lnSpc>
                <a:spcPct val="120000"/>
              </a:lnSpc>
            </a:pPr>
            <a:r>
              <a:rPr lang="ru-RU" sz="2000" dirty="0">
                <a:latin typeface="Arial" panose="020B0604020202020204" pitchFamily="34" charset="0"/>
                <a:cs typeface="Arial" panose="020B0604020202020204" pitchFamily="34" charset="0"/>
              </a:rPr>
              <a:t>Методы распределения трафика</a:t>
            </a:r>
            <a:r>
              <a:rPr lang="en-US" sz="2000" dirty="0">
                <a:latin typeface="Arial" panose="020B0604020202020204" pitchFamily="34" charset="0"/>
                <a:cs typeface="Arial" panose="020B0604020202020204" pitchFamily="34" charset="0"/>
              </a:rPr>
              <a:t>:</a:t>
            </a:r>
          </a:p>
          <a:p>
            <a:pPr marL="285750" lvl="0" indent="-285750" algn="l">
              <a:lnSpc>
                <a:spcPct val="12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Priority</a:t>
            </a:r>
            <a:r>
              <a:rPr lang="en-US" sz="2000" dirty="0">
                <a:latin typeface="Arial" panose="020B0604020202020204" pitchFamily="34" charset="0"/>
                <a:cs typeface="Arial" panose="020B0604020202020204" pitchFamily="34" charset="0"/>
              </a:rPr>
              <a:t>: </a:t>
            </a:r>
            <a:r>
              <a:rPr lang="ru-RU" sz="2000" dirty="0">
                <a:latin typeface="Arial" panose="020B0604020202020204" pitchFamily="34" charset="0"/>
                <a:cs typeface="Arial" panose="020B0604020202020204" pitchFamily="34" charset="0"/>
              </a:rPr>
              <a:t>Весь трафик идет на основную реплику, при проблемах  с основной репликой, подключаются </a:t>
            </a:r>
            <a:r>
              <a:rPr lang="en-US" sz="2000" dirty="0">
                <a:latin typeface="Arial" panose="020B0604020202020204" pitchFamily="34" charset="0"/>
                <a:cs typeface="Arial" panose="020B0604020202020204" pitchFamily="34" charset="0"/>
              </a:rPr>
              <a:t>backup </a:t>
            </a:r>
            <a:r>
              <a:rPr lang="ru-RU" sz="2000" dirty="0">
                <a:latin typeface="Arial" panose="020B0604020202020204" pitchFamily="34" charset="0"/>
                <a:cs typeface="Arial" panose="020B0604020202020204" pitchFamily="34" charset="0"/>
              </a:rPr>
              <a:t>реплики согласно их приоритету</a:t>
            </a:r>
          </a:p>
          <a:p>
            <a:pPr marL="285750" lvl="0" indent="-285750" algn="l">
              <a:lnSpc>
                <a:spcPct val="12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Weighted:  </a:t>
            </a:r>
            <a:r>
              <a:rPr lang="ru-RU" sz="2000" dirty="0">
                <a:latin typeface="Arial" panose="020B0604020202020204" pitchFamily="34" charset="0"/>
                <a:cs typeface="Arial" panose="020B0604020202020204" pitchFamily="34" charset="0"/>
              </a:rPr>
              <a:t>Трафик распределяется между репликами ( конечными точками) согласно их весу</a:t>
            </a:r>
            <a:endParaRPr lang="en-US" sz="2000" dirty="0">
              <a:latin typeface="Arial" panose="020B0604020202020204" pitchFamily="34" charset="0"/>
              <a:cs typeface="Arial" panose="020B0604020202020204" pitchFamily="34" charset="0"/>
            </a:endParaRPr>
          </a:p>
          <a:p>
            <a:pPr marL="285750" lvl="0" indent="-285750" algn="l">
              <a:lnSpc>
                <a:spcPct val="12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Performance: </a:t>
            </a:r>
            <a:r>
              <a:rPr lang="ru-RU" sz="2000" dirty="0">
                <a:latin typeface="Arial" panose="020B0604020202020204" pitchFamily="34" charset="0"/>
                <a:cs typeface="Arial" panose="020B0604020202020204" pitchFamily="34" charset="0"/>
              </a:rPr>
              <a:t>Распределение трафика с учетом производительности и георасположения по отношению к пользователю</a:t>
            </a:r>
            <a:endParaRPr lang="en-US" sz="2000" dirty="0">
              <a:latin typeface="Arial" panose="020B0604020202020204" pitchFamily="34" charset="0"/>
              <a:cs typeface="Arial" panose="020B0604020202020204" pitchFamily="34" charset="0"/>
            </a:endParaRPr>
          </a:p>
          <a:p>
            <a:pPr marL="285750" lvl="0" indent="-285750" algn="l">
              <a:lnSpc>
                <a:spcPct val="120000"/>
              </a:lnSpc>
              <a:buFont typeface="Arial" panose="020B0604020202020204" pitchFamily="34" charset="0"/>
              <a:buChar char="•"/>
            </a:pPr>
            <a:endParaRPr lang="ru-RU" sz="2000" dirty="0">
              <a:latin typeface="Arial" panose="020B0604020202020204" pitchFamily="34" charset="0"/>
              <a:cs typeface="Arial" panose="020B0604020202020204" pitchFamily="34" charset="0"/>
            </a:endParaRPr>
          </a:p>
        </p:txBody>
      </p:sp>
      <p:sp>
        <p:nvSpPr>
          <p:cNvPr id="4" name="Title 3"/>
          <p:cNvSpPr>
            <a:spLocks noGrp="1"/>
          </p:cNvSpPr>
          <p:nvPr>
            <p:ph type="ctrTitle"/>
          </p:nvPr>
        </p:nvSpPr>
        <p:spPr>
          <a:xfrm>
            <a:off x="447332" y="499959"/>
            <a:ext cx="12064818" cy="552587"/>
          </a:xfrm>
        </p:spPr>
        <p:txBody>
          <a:bodyPr>
            <a:noAutofit/>
          </a:bodyPr>
          <a:lstStyle/>
          <a:p>
            <a:r>
              <a:rPr lang="en-US" sz="4800" dirty="0"/>
              <a:t>Azure Traffic Manager</a:t>
            </a:r>
            <a:endParaRPr lang="ru-RU" sz="4800" dirty="0"/>
          </a:p>
        </p:txBody>
      </p:sp>
    </p:spTree>
    <p:extLst>
      <p:ext uri="{BB962C8B-B14F-4D97-AF65-F5344CB8AC3E}">
        <p14:creationId xmlns:p14="http://schemas.microsoft.com/office/powerpoint/2010/main" val="2635032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47332" y="499959"/>
            <a:ext cx="12064818" cy="552587"/>
          </a:xfrm>
        </p:spPr>
        <p:txBody>
          <a:bodyPr>
            <a:noAutofit/>
          </a:bodyPr>
          <a:lstStyle/>
          <a:p>
            <a:r>
              <a:rPr lang="en-US" sz="4800" dirty="0"/>
              <a:t>Azure Traffic Manager: priority</a:t>
            </a:r>
            <a:endParaRPr lang="ru-RU" sz="4800" dirty="0"/>
          </a:p>
        </p:txBody>
      </p:sp>
      <p:sp>
        <p:nvSpPr>
          <p:cNvPr id="2" name="Subtitle 1"/>
          <p:cNvSpPr>
            <a:spLocks noGrp="1"/>
          </p:cNvSpPr>
          <p:nvPr>
            <p:ph type="subTitle" idx="1"/>
          </p:nvPr>
        </p:nvSpPr>
        <p:spPr/>
        <p:txBody>
          <a:bodyPr/>
          <a:lstStyle/>
          <a:p>
            <a:endParaRPr lang="ru-RU"/>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52546"/>
            <a:ext cx="7436441" cy="5720339"/>
          </a:xfrm>
          <a:prstGeom prst="rect">
            <a:avLst/>
          </a:prstGeom>
        </p:spPr>
      </p:pic>
    </p:spTree>
    <p:extLst>
      <p:ext uri="{BB962C8B-B14F-4D97-AF65-F5344CB8AC3E}">
        <p14:creationId xmlns:p14="http://schemas.microsoft.com/office/powerpoint/2010/main" val="23867244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1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2.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14.xml><?xml version="1.0" encoding="utf-8"?>
<a:theme xmlns:a="http://schemas.openxmlformats.org/drawingml/2006/main" name="1_Office Theme">
  <a:themeElements>
    <a:clrScheme name="MS RoadShow">
      <a:dk1>
        <a:srgbClr val="4F525F"/>
      </a:dk1>
      <a:lt1>
        <a:sysClr val="window" lastClr="FFFFFF"/>
      </a:lt1>
      <a:dk2>
        <a:srgbClr val="5DAB47"/>
      </a:dk2>
      <a:lt2>
        <a:srgbClr val="FFFFFF"/>
      </a:lt2>
      <a:accent1>
        <a:srgbClr val="FFD200"/>
      </a:accent1>
      <a:accent2>
        <a:srgbClr val="FF7E00"/>
      </a:accent2>
      <a:accent3>
        <a:srgbClr val="FFA200"/>
      </a:accent3>
      <a:accent4>
        <a:srgbClr val="B77DEF"/>
      </a:accent4>
      <a:accent5>
        <a:srgbClr val="AFF1FF"/>
      </a:accent5>
      <a:accent6>
        <a:srgbClr val="6C6E78"/>
      </a:accent6>
      <a:hlink>
        <a:srgbClr val="1B5CA9"/>
      </a:hlink>
      <a:folHlink>
        <a:srgbClr val="61625E"/>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AzureCon">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Con" id="{A7429B72-578D-49D1-8456-F1E20245C180}" vid="{227B2DA3-1B1D-4A49-AA37-F2D504A9EFB4}"/>
    </a:ext>
  </a:extLst>
</a:theme>
</file>

<file path=ppt/theme/theme3.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5.xml><?xml version="1.0" encoding="utf-8"?>
<a:theme xmlns:a="http://schemas.openxmlformats.org/drawingml/2006/main" name="5-30711_TR22_ILL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000E5BC6-9FD5-4E18-9160-96A5898B37F7}" vid="{9ED73B22-1410-4A8C-8D26-F3B26235226C}"/>
    </a:ext>
  </a:extLst>
</a:theme>
</file>

<file path=ppt/theme/theme6.xml><?xml version="1.0" encoding="utf-8"?>
<a:theme xmlns:a="http://schemas.openxmlformats.org/drawingml/2006/main" name="Microsoft_IT_Access_Strategy_16x9_Internal">
  <a:themeElements>
    <a:clrScheme name="Custom 326">
      <a:dk1>
        <a:srgbClr val="505050"/>
      </a:dk1>
      <a:lt1>
        <a:srgbClr val="FFFFFF"/>
      </a:lt1>
      <a:dk2>
        <a:srgbClr val="008272"/>
      </a:dk2>
      <a:lt2>
        <a:srgbClr val="D2D2D2"/>
      </a:lt2>
      <a:accent1>
        <a:srgbClr val="008272"/>
      </a:accent1>
      <a:accent2>
        <a:srgbClr val="68217A"/>
      </a:accent2>
      <a:accent3>
        <a:srgbClr val="00B0F0"/>
      </a:accent3>
      <a:accent4>
        <a:srgbClr val="008272"/>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3274" tIns="46637" rIns="93274"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6606</TotalTime>
  <Words>4358</Words>
  <Application>Microsoft Office PowerPoint</Application>
  <PresentationFormat>Widescreen</PresentationFormat>
  <Paragraphs>605</Paragraphs>
  <Slides>55</Slides>
  <Notes>4</Notes>
  <HiddenSlides>0</HiddenSlides>
  <MMClips>0</MMClips>
  <ScaleCrop>false</ScaleCrop>
  <HeadingPairs>
    <vt:vector size="8" baseType="variant">
      <vt:variant>
        <vt:lpstr>Fonts Used</vt:lpstr>
      </vt:variant>
      <vt:variant>
        <vt:i4>13</vt:i4>
      </vt:variant>
      <vt:variant>
        <vt:lpstr>Theme</vt:lpstr>
      </vt:variant>
      <vt:variant>
        <vt:i4>14</vt:i4>
      </vt:variant>
      <vt:variant>
        <vt:lpstr>Embedded OLE Servers</vt:lpstr>
      </vt:variant>
      <vt:variant>
        <vt:i4>1</vt:i4>
      </vt:variant>
      <vt:variant>
        <vt:lpstr>Slide Titles</vt:lpstr>
      </vt:variant>
      <vt:variant>
        <vt:i4>55</vt:i4>
      </vt:variant>
    </vt:vector>
  </HeadingPairs>
  <TitlesOfParts>
    <vt:vector size="83" baseType="lpstr">
      <vt:lpstr>ＭＳ Ｐゴシック</vt:lpstr>
      <vt:lpstr>Arial</vt:lpstr>
      <vt:lpstr>Arial Unicode MS</vt:lpstr>
      <vt:lpstr>Avenir LT Pro 45 Book</vt:lpstr>
      <vt:lpstr>Calibri</vt:lpstr>
      <vt:lpstr>Calibri Light</vt:lpstr>
      <vt:lpstr>Consolas</vt:lpstr>
      <vt:lpstr>Segoe Pro</vt:lpstr>
      <vt:lpstr>Segoe Pro Light</vt:lpstr>
      <vt:lpstr>Segoe UI</vt:lpstr>
      <vt:lpstr>Segoe UI Light</vt:lpstr>
      <vt:lpstr>Segoe UI Semibold</vt:lpstr>
      <vt:lpstr>Wingdings</vt:lpstr>
      <vt:lpstr>Office Theme</vt:lpstr>
      <vt:lpstr>2_AzureCon</vt:lpstr>
      <vt:lpstr>1_COLOR TEMPLATE</vt:lpstr>
      <vt:lpstr>1_5-30629_Build_Template_DARK BLUE</vt:lpstr>
      <vt:lpstr>5-30711_TR22_ILL_Template</vt:lpstr>
      <vt:lpstr>Microsoft_IT_Access_Strategy_16x9_Internal</vt:lpstr>
      <vt:lpstr>9_Azure_PPT_template 1</vt:lpstr>
      <vt:lpstr>2_Server and Cloud 2013</vt:lpstr>
      <vt:lpstr>15_Azure_PPT_template 1</vt:lpstr>
      <vt:lpstr>Windows Azure</vt:lpstr>
      <vt:lpstr>Server and Cloud 2013</vt:lpstr>
      <vt:lpstr>Azure Medium</vt:lpstr>
      <vt:lpstr>TEE14 Speaker PPT Template</vt:lpstr>
      <vt:lpstr>1_Office Theme</vt:lpstr>
      <vt:lpstr>think-cell Slide</vt:lpstr>
      <vt:lpstr>Веб приложения в облаке: проектирование и отладка</vt:lpstr>
      <vt:lpstr>Содержание</vt:lpstr>
      <vt:lpstr>Веб приложение: основные компоненты</vt:lpstr>
      <vt:lpstr>Балансировка и отказоустойчивость</vt:lpstr>
      <vt:lpstr>Сравнительная таблица</vt:lpstr>
      <vt:lpstr>Azure DNS</vt:lpstr>
      <vt:lpstr>Azure Traffic Manager</vt:lpstr>
      <vt:lpstr>Azure Traffic Manager</vt:lpstr>
      <vt:lpstr>Azure Traffic Manager: priority</vt:lpstr>
      <vt:lpstr>Azure Traffic Manager: weighted</vt:lpstr>
      <vt:lpstr>Azure Traffic Manager: performance</vt:lpstr>
      <vt:lpstr>Azure Traffic Manager: пример</vt:lpstr>
      <vt:lpstr>Azure Internal Load Balancer</vt:lpstr>
      <vt:lpstr>Azure Load Balancer - функционла</vt:lpstr>
      <vt:lpstr>Azure Load Balancer: виды распределения трафика</vt:lpstr>
      <vt:lpstr>Azure Application Gateway</vt:lpstr>
      <vt:lpstr>Azure Application Gateway</vt:lpstr>
      <vt:lpstr>Azure Application Gateway</vt:lpstr>
      <vt:lpstr>Azure Application Gateway: Web Application Firewall (WAF )</vt:lpstr>
      <vt:lpstr>Web Application Firewall</vt:lpstr>
      <vt:lpstr>Web Application Firewall</vt:lpstr>
      <vt:lpstr>Application Gateway vs Load Balancer</vt:lpstr>
      <vt:lpstr>Azure App Services</vt:lpstr>
      <vt:lpstr>App Service планы</vt:lpstr>
      <vt:lpstr>App Service планы: продолжение</vt:lpstr>
      <vt:lpstr>App Service планы</vt:lpstr>
      <vt:lpstr>Возможности Azure Websites </vt:lpstr>
      <vt:lpstr>Продакшн и разработка </vt:lpstr>
      <vt:lpstr>Разработка и выкладывание кода</vt:lpstr>
      <vt:lpstr>Разработка и выкладывание кода</vt:lpstr>
      <vt:lpstr>Отлатка кода   </vt:lpstr>
      <vt:lpstr>Управление и администрирование</vt:lpstr>
      <vt:lpstr>Создание webjobs</vt:lpstr>
      <vt:lpstr>Процесс выполнения webjobs</vt:lpstr>
      <vt:lpstr>Размещение внутри сайта</vt:lpstr>
      <vt:lpstr>Настройки</vt:lpstr>
      <vt:lpstr>Управление остановкой задач</vt:lpstr>
      <vt:lpstr>Управление запуском через settings.job</vt:lpstr>
      <vt:lpstr>Переменные окружения</vt:lpstr>
      <vt:lpstr>Пример</vt:lpstr>
      <vt:lpstr>Azure Web Site: балансировка нагрузки ARR</vt:lpstr>
      <vt:lpstr>Azure Web Site: балансировка нагрузки ARR</vt:lpstr>
      <vt:lpstr>Azure Web Site: балансировка нагрузки ARR</vt:lpstr>
      <vt:lpstr>Azure Web Site: балансировка нагрузки ARR</vt:lpstr>
      <vt:lpstr>Failover – main hosting on-premise, Azure- backup</vt:lpstr>
      <vt:lpstr>Application gateway load balancing</vt:lpstr>
      <vt:lpstr>Azure Web Site: инструменты разработчика</vt:lpstr>
      <vt:lpstr>Azure Web Site: полезные тонкости</vt:lpstr>
      <vt:lpstr>Hands-on experience aka Лабораторная работа</vt:lpstr>
      <vt:lpstr>Лабораторная работа 1 – облачный сайт как бэкап реплика</vt:lpstr>
      <vt:lpstr>Лабораторная работа 1 – облачный сайт как часть гибридного кластера с моим хостингом</vt:lpstr>
      <vt:lpstr>Лабораторная работа 3 – Application Gateway как firewall и балансировщик для моего хостинга </vt:lpstr>
      <vt:lpstr>Лабораторная работа 4 – разработка и тестирование  ( ARR, github и stagings ) в вебе</vt:lpstr>
      <vt:lpstr>Хаклаба</vt:lpstr>
      <vt:lpstr>Linux – доступ к тестовому серверу  expired right after lab is finished ( 31 Oct 2016 )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App Services workshop</dc:title>
  <dc:creator>Alexey Bokov</dc:creator>
  <cp:lastModifiedBy>Alexey. Bokov.net</cp:lastModifiedBy>
  <cp:revision>185</cp:revision>
  <dcterms:created xsi:type="dcterms:W3CDTF">2016-09-06T11:18:05Z</dcterms:created>
  <dcterms:modified xsi:type="dcterms:W3CDTF">2016-11-01T07:21:48Z</dcterms:modified>
</cp:coreProperties>
</file>